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8"/>
  </p:notesMasterIdLst>
  <p:sldIdLst>
    <p:sldId id="256" r:id="rId2"/>
    <p:sldId id="295" r:id="rId3"/>
    <p:sldId id="336" r:id="rId4"/>
    <p:sldId id="332" r:id="rId5"/>
    <p:sldId id="333" r:id="rId6"/>
    <p:sldId id="334" r:id="rId7"/>
    <p:sldId id="335" r:id="rId8"/>
    <p:sldId id="337" r:id="rId9"/>
    <p:sldId id="339" r:id="rId10"/>
    <p:sldId id="452" r:id="rId11"/>
    <p:sldId id="338" r:id="rId12"/>
    <p:sldId id="449" r:id="rId13"/>
    <p:sldId id="455" r:id="rId14"/>
    <p:sldId id="457" r:id="rId15"/>
    <p:sldId id="456" r:id="rId16"/>
    <p:sldId id="450" r:id="rId17"/>
    <p:sldId id="445" r:id="rId18"/>
    <p:sldId id="451" r:id="rId19"/>
    <p:sldId id="341" r:id="rId20"/>
    <p:sldId id="361" r:id="rId21"/>
    <p:sldId id="428" r:id="rId22"/>
    <p:sldId id="343" r:id="rId23"/>
    <p:sldId id="430" r:id="rId24"/>
    <p:sldId id="284" r:id="rId25"/>
    <p:sldId id="296" r:id="rId26"/>
    <p:sldId id="297" r:id="rId27"/>
    <p:sldId id="321" r:id="rId28"/>
    <p:sldId id="433" r:id="rId29"/>
    <p:sldId id="443" r:id="rId30"/>
    <p:sldId id="434" r:id="rId31"/>
    <p:sldId id="325" r:id="rId32"/>
    <p:sldId id="324" r:id="rId33"/>
    <p:sldId id="327" r:id="rId34"/>
    <p:sldId id="328" r:id="rId35"/>
    <p:sldId id="329" r:id="rId36"/>
    <p:sldId id="442" r:id="rId37"/>
    <p:sldId id="436" r:id="rId38"/>
    <p:sldId id="348" r:id="rId39"/>
    <p:sldId id="349" r:id="rId40"/>
    <p:sldId id="350" r:id="rId41"/>
    <p:sldId id="353" r:id="rId42"/>
    <p:sldId id="354" r:id="rId43"/>
    <p:sldId id="355" r:id="rId44"/>
    <p:sldId id="458" r:id="rId45"/>
    <p:sldId id="386" r:id="rId46"/>
    <p:sldId id="294" r:id="rId47"/>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y Rossignol" initials="GR" lastIdx="0" clrIdx="0">
    <p:extLst>
      <p:ext uri="{19B8F6BF-5375-455C-9EA6-DF929625EA0E}">
        <p15:presenceInfo xmlns:p15="http://schemas.microsoft.com/office/powerpoint/2012/main" userId="017b229bf613ec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EF4F1D"/>
    <a:srgbClr val="0EFE14"/>
    <a:srgbClr val="DC30B7"/>
    <a:srgbClr val="CC40B1"/>
    <a:srgbClr val="3DFC10"/>
    <a:srgbClr val="96F517"/>
    <a:srgbClr val="51E22A"/>
    <a:srgbClr val="ABE995"/>
    <a:srgbClr val="3BD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00" autoAdjust="0"/>
  </p:normalViewPr>
  <p:slideViewPr>
    <p:cSldViewPr>
      <p:cViewPr varScale="1">
        <p:scale>
          <a:sx n="113" d="100"/>
          <a:sy n="113" d="100"/>
        </p:scale>
        <p:origin x="1170"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510"/>
    </p:cViewPr>
  </p:sorterViewPr>
  <p:notesViewPr>
    <p:cSldViewPr>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4905E6B3-70EA-4F86-8EFC-FB9F66D82203}" type="datetimeFigureOut">
              <a:rPr lang="fr-FR" smtClean="0"/>
              <a:t>17/04/2023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F423855A-6B48-4537-A404-F4325EBD5579}" type="slidenum">
              <a:rPr lang="fr-FR" smtClean="0"/>
              <a:t>‹N°›</a:t>
            </a:fld>
            <a:endParaRPr lang="fr-FR"/>
          </a:p>
        </p:txBody>
      </p:sp>
    </p:spTree>
    <p:extLst>
      <p:ext uri="{BB962C8B-B14F-4D97-AF65-F5344CB8AC3E}">
        <p14:creationId xmlns:p14="http://schemas.microsoft.com/office/powerpoint/2010/main" val="2238345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23855A-6B48-4537-A404-F4325EBD5579}" type="slidenum">
              <a:rPr lang="fr-FR" smtClean="0"/>
              <a:t>1</a:t>
            </a:fld>
            <a:endParaRPr lang="fr-FR"/>
          </a:p>
        </p:txBody>
      </p:sp>
    </p:spTree>
    <p:extLst>
      <p:ext uri="{BB962C8B-B14F-4D97-AF65-F5344CB8AC3E}">
        <p14:creationId xmlns:p14="http://schemas.microsoft.com/office/powerpoint/2010/main" val="145029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25</a:t>
            </a:fld>
            <a:endParaRPr lang="fr-FR"/>
          </a:p>
        </p:txBody>
      </p:sp>
      <p:sp>
        <p:nvSpPr>
          <p:cNvPr id="6" name="Espace réservé des notes 5">
            <a:extLst>
              <a:ext uri="{FF2B5EF4-FFF2-40B4-BE49-F238E27FC236}">
                <a16:creationId xmlns:a16="http://schemas.microsoft.com/office/drawing/2014/main" id="{62D83B48-9626-4CBD-8F4A-332A215756CA}"/>
              </a:ext>
            </a:extLst>
          </p:cNvPr>
          <p:cNvSpPr>
            <a:spLocks noGrp="1"/>
          </p:cNvSpPr>
          <p:nvPr>
            <p:ph type="body" sz="quarter" idx="3"/>
          </p:nvPr>
        </p:nvSpPr>
        <p:spPr/>
        <p:txBody>
          <a:bodyPr/>
          <a:lstStyle/>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Dans cette partie de la facture apparaissent notamment :</a:t>
            </a:r>
            <a:endParaRPr lang="fr-FR" dirty="0">
              <a:latin typeface="Times New Roman" panose="02020603050405020304" pitchFamily="18" charset="0"/>
              <a:ea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consommation annuelle de référence ;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 la classe de consommation ;</a:t>
            </a:r>
            <a:endParaRPr lang="fr-FR" dirty="0">
              <a:latin typeface="Times New Roman" panose="02020603050405020304" pitchFamily="18" charset="0"/>
              <a:ea typeface="Calibri" panose="020F0502020204030204" pitchFamily="34"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Qui servent à déterminer le montant de l’abonnement.</a:t>
            </a:r>
            <a:endParaRPr lang="fr-FR" dirty="0">
              <a:latin typeface="Times New Roman" panose="02020603050405020304" pitchFamily="18" charset="0"/>
              <a:ea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zone tarifaire</a:t>
            </a:r>
            <a:endParaRPr lang="fr-FR" dirty="0">
              <a:latin typeface="Times New Roman" panose="02020603050405020304" pitchFamily="18" charset="0"/>
              <a:ea typeface="Calibri" panose="020F0502020204030204" pitchFamily="34"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Qui sert à déterminer le tarif du kWh appliqué à la consommation.</a:t>
            </a:r>
            <a:endParaRPr lang="fr-FR" dirty="0">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49761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26</a:t>
            </a:fld>
            <a:endParaRPr lang="fr-FR"/>
          </a:p>
        </p:txBody>
      </p:sp>
      <p:sp>
        <p:nvSpPr>
          <p:cNvPr id="6" name="Espace réservé des notes 5">
            <a:extLst>
              <a:ext uri="{FF2B5EF4-FFF2-40B4-BE49-F238E27FC236}">
                <a16:creationId xmlns:a16="http://schemas.microsoft.com/office/drawing/2014/main" id="{43134825-4553-438E-BBF3-C3A1960682B8}"/>
              </a:ext>
            </a:extLst>
          </p:cNvPr>
          <p:cNvSpPr>
            <a:spLocks noGrp="1"/>
          </p:cNvSpPr>
          <p:nvPr>
            <p:ph type="body" sz="quarter" idx="3"/>
          </p:nvPr>
        </p:nvSpPr>
        <p:spPr/>
        <p:txBody>
          <a:bodyPr/>
          <a:lstStyle/>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montant de l’abonnement est facturé à l’avance pour les 2 mois à venir. </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Dans cet exemple, il est facturé sur la période écoulée et pour les 2 mois à venir car il s’agit d’un nouveau contrat.</a:t>
            </a:r>
            <a:endParaRPr lang="fr-FR" dirty="0">
              <a:latin typeface="Times New Roman" panose="02020603050405020304" pitchFamily="18" charset="0"/>
              <a:ea typeface="Times New Roman" panose="02020603050405020304" pitchFamily="18" charset="0"/>
            </a:endParaRPr>
          </a:p>
          <a:p>
            <a:pPr algn="just">
              <a:spcBef>
                <a:spcPts val="600"/>
              </a:spcBef>
              <a:spcAft>
                <a:spcPts val="0"/>
              </a:spcAft>
            </a:pPr>
            <a:r>
              <a:rPr lang="fr-FR"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Classes tarifaires de consommation</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montant de l’abonnement dépend de l’utilisation du gaz naturel.</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classes tarifaires de consommation ont été définies ainsi :</a:t>
            </a:r>
            <a:endParaRPr lang="fr-FR" dirty="0">
              <a:latin typeface="Times New Roman" panose="02020603050405020304" pitchFamily="18" charset="0"/>
              <a:ea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Base : lorsque le gaz est utilisé uniquement pour la Cuisine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B0 : lorsqu’il est utilisé pour la Cuisine et Eau chaude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B1 : lorsqu’il est utilisé pour le Chauffage et eau chaude et/ou cuisine individuelle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B2I : lorsqu’il est utilisé pour le Chauffage et/ou eau chaude dans les petites chaufferies.</a:t>
            </a:r>
            <a:endParaRPr lang="fr-FR" dirty="0">
              <a:latin typeface="Times New Roman" panose="02020603050405020304" pitchFamily="18" charset="0"/>
              <a:ea typeface="Calibri" panose="020F0502020204030204" pitchFamily="34"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chaque classe tarifaire correspond un niveau de consommation annuelle.</a:t>
            </a:r>
            <a:endParaRPr lang="fr-FR" dirty="0">
              <a:latin typeface="Times New Roman" panose="02020603050405020304" pitchFamily="18" charset="0"/>
              <a:ea typeface="Times New Roman" panose="02020603050405020304" pitchFamily="18" charset="0"/>
            </a:endParaRPr>
          </a:p>
          <a:p>
            <a:pPr algn="just">
              <a:spcBef>
                <a:spcPts val="300"/>
              </a:spcBef>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Dans cet exemple de tarification, on remarque que l’abonnement est peu élevé pour les classes Base et B0, et qu’il est plus conséquent pour les 2 autres classes.</a:t>
            </a:r>
            <a:endParaRPr lang="fr-FR" dirty="0">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50552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27</a:t>
            </a:fld>
            <a:endParaRPr lang="fr-FR"/>
          </a:p>
        </p:txBody>
      </p:sp>
      <p:sp>
        <p:nvSpPr>
          <p:cNvPr id="6" name="Espace réservé des notes 5">
            <a:extLst>
              <a:ext uri="{FF2B5EF4-FFF2-40B4-BE49-F238E27FC236}">
                <a16:creationId xmlns:a16="http://schemas.microsoft.com/office/drawing/2014/main" id="{A9B20698-43C0-4A9F-A0B1-F7A114F7C512}"/>
              </a:ext>
            </a:extLst>
          </p:cNvPr>
          <p:cNvSpPr>
            <a:spLocks noGrp="1"/>
          </p:cNvSpPr>
          <p:nvPr>
            <p:ph type="body" sz="quarter" idx="3"/>
          </p:nvPr>
        </p:nvSpPr>
        <p:spPr/>
        <p:txBody>
          <a:bodyPr/>
          <a:lstStyle/>
          <a:p>
            <a:pPr algn="just">
              <a:spcAft>
                <a:spcPts val="0"/>
              </a:spcAft>
            </a:pPr>
            <a:r>
              <a:rPr lang="fr-FR" b="1" dirty="0">
                <a:solidFill>
                  <a:srgbClr val="EF4F1D"/>
                </a:solidFill>
                <a:latin typeface="Calibri" panose="020F0502020204030204" pitchFamily="34" charset="0"/>
                <a:ea typeface="Times New Roman" panose="02020603050405020304" pitchFamily="18" charset="0"/>
                <a:cs typeface="Times New Roman" panose="02020603050405020304" pitchFamily="18" charset="0"/>
              </a:rPr>
              <a:t>1/ Volume de consommation / consommation facturée</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Votre compteur fournit des indications de consommation exprimées en m3.</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Mais votre fournisseur vous facture une consommation d’énergie exprimée en kWh.</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passage des m3 en kWh consommés se fait par le biais d’un coefficient de conversion déterminé par GRDF.</a:t>
            </a:r>
            <a:endParaRPr lang="fr-FR" dirty="0">
              <a:latin typeface="Times New Roman" panose="02020603050405020304" pitchFamily="18" charset="0"/>
              <a:ea typeface="Times New Roman" panose="02020603050405020304" pitchFamily="18" charset="0"/>
            </a:endParaRPr>
          </a:p>
          <a:p>
            <a:pPr algn="just">
              <a:spcBef>
                <a:spcPts val="600"/>
              </a:spcBef>
              <a:spcAft>
                <a:spcPts val="0"/>
              </a:spcAft>
            </a:pPr>
            <a:r>
              <a:rPr lang="fr-FR" b="1" dirty="0">
                <a:solidFill>
                  <a:srgbClr val="EF4F1D"/>
                </a:solidFill>
                <a:latin typeface="Calibri" panose="020F0502020204030204" pitchFamily="34" charset="0"/>
                <a:ea typeface="Times New Roman" panose="02020603050405020304" pitchFamily="18" charset="0"/>
                <a:cs typeface="Times New Roman" panose="02020603050405020304" pitchFamily="18" charset="0"/>
              </a:rPr>
              <a:t>2/ Prix appliqué sur la consommation en kWh</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Les tarifs de consommation ne sont pas les mêmes partout. En effet, les communes desservies par le gaz naturel ne sont pas situées à la même distance du réseau de distribution, et dans certains cas, il y a des problèmes spécifiques pour son acheminement.</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C’est pourquoi ENGIE a divisé la France en 6 zones tarifaires</a:t>
            </a:r>
            <a:r>
              <a:rPr lang="fr-F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pour refléter les différents coûts d’acheminement du gaz naturel.</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zone 1, dans laquelle nous sommes situés, est la moins chère ; la zone 6 est la plus chère, avec un écart de l’ordre de 7% entre les deux.</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 voit dans ce tableau que le coût du kWh est plus élevé pour les classes Base et B0.</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C’était l’inverse pour le coût de l’abonnement.</a:t>
            </a:r>
            <a:endParaRPr lang="fr-FR" dirty="0">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3748724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28</a:t>
            </a:fld>
            <a:endParaRPr lang="fr-FR"/>
          </a:p>
        </p:txBody>
      </p:sp>
      <p:sp>
        <p:nvSpPr>
          <p:cNvPr id="6" name="Espace réservé des notes 5">
            <a:extLst>
              <a:ext uri="{FF2B5EF4-FFF2-40B4-BE49-F238E27FC236}">
                <a16:creationId xmlns:a16="http://schemas.microsoft.com/office/drawing/2014/main" id="{585A2126-BF7C-4A44-9F11-9BD173525469}"/>
              </a:ext>
            </a:extLst>
          </p:cNvPr>
          <p:cNvSpPr>
            <a:spLocks noGrp="1"/>
          </p:cNvSpPr>
          <p:nvPr>
            <p:ph type="body" sz="quarter" idx="3"/>
          </p:nvPr>
        </p:nvSpPr>
        <p:spPr/>
        <p:txBody>
          <a:bodyPr/>
          <a:lstStyle/>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Trois taxes et contributions figurent sur une facture de gaz naturel :</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Contribution tarifaire d’acheminement (CTA)</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CTA permet de financer les droits à retraite antérieurs au 1</a:t>
            </a:r>
            <a:r>
              <a:rPr lang="fr-FR" baseline="30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er</a:t>
            </a: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janvier 2005 des agents travaillant à la gestion des réseaux de transport et de distribution de gaz naturel.</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Son montant n’est pas le même pour tout le monde, il dépend de la commune d’habitation et de l’usage du gaz naturel. Il est donc associé à la zone tarifaire et à la classe tarifaire de consommation.</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Taxe intérieure sur les consommations de gaz naturel (TICGN)</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TICGN est appliquée depuis le 1er avril 2014. </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Son montant est calculé en fonction de la consommation.</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Depuis le 1er janvier 2018, il est passé de 0,588 centimes d’€/kWh à 0,845</a:t>
            </a:r>
            <a:r>
              <a:rPr lang="fr-FR" sz="1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centimes d’€/kWh.</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Taxe sur la valeur ajoutée (TVA)</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Il y a une TVA de 5,5% qui s’applique sur le montant de l’abonnement et sur la CTA.</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Et une TVA à 20% qui s’applique sur le montant des consommations et sur la TICGN.</a:t>
            </a:r>
            <a:endParaRPr lang="fr-FR" dirty="0">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05931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30</a:t>
            </a:fld>
            <a:endParaRPr lang="fr-FR"/>
          </a:p>
        </p:txBody>
      </p:sp>
      <p:sp>
        <p:nvSpPr>
          <p:cNvPr id="6" name="Espace réservé des notes 5">
            <a:extLst>
              <a:ext uri="{FF2B5EF4-FFF2-40B4-BE49-F238E27FC236}">
                <a16:creationId xmlns:a16="http://schemas.microsoft.com/office/drawing/2014/main" id="{D036D3EA-8267-4EF2-B274-158873D44960}"/>
              </a:ext>
            </a:extLst>
          </p:cNvPr>
          <p:cNvSpPr>
            <a:spLocks noGrp="1"/>
          </p:cNvSpPr>
          <p:nvPr>
            <p:ph type="body" sz="quarter" idx="3"/>
          </p:nvPr>
        </p:nvSpPr>
        <p:spPr>
          <a:xfrm>
            <a:off x="615228" y="4798642"/>
            <a:ext cx="5709968" cy="4467702"/>
          </a:xfrm>
        </p:spPr>
        <p:txBody>
          <a:bodyPr/>
          <a:lstStyle/>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Quelle est la part de l’abonnement, de la consommation et des taxes et contributions sur une facture de gaz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Pour un foyer qui utilise le gaz pour le chauffage et consomme 14.000 kWh de gaz par an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L’abonnement représente 22% de la facture de gaz,</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consommation 48%,</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L’ensemble des taxes et contributions 30%</a:t>
            </a:r>
            <a:endParaRPr lang="fr-FR" dirty="0">
              <a:latin typeface="Times New Roman" panose="02020603050405020304" pitchFamily="18" charset="0"/>
              <a:ea typeface="Calibri" panose="020F0502020204030204" pitchFamily="34"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En 2018, on avait respectivement 21%, 48% et 31% pour les taxes.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En 2017, on avait respectivement 23%, 50% et 27% pour les taxes.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Pour un foyer qui utilise le gaz pour le chauffage et consomme 21.000 kWh de gaz par an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L’abonnement représente 16% de la facture de gaz,</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consommation 53%,</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L’ensemble des taxes et contributions 31%.</a:t>
            </a:r>
            <a:endParaRPr lang="fr-FR" dirty="0">
              <a:latin typeface="Times New Roman" panose="02020603050405020304" pitchFamily="18" charset="0"/>
              <a:ea typeface="Calibri" panose="020F0502020204030204" pitchFamily="34"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En 2018, on avait respectivement 15%, 53% et 32% pour les taxes.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En 2017, on avait respectivement 17%, 55% et 28% pour les taxes.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300"/>
              </a:spcBef>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L’augmentation de la TICGN au 1</a:t>
            </a:r>
            <a:r>
              <a:rPr lang="fr-FR" baseline="30000" dirty="0">
                <a:latin typeface="Calibri" panose="020F0502020204030204" pitchFamily="34" charset="0"/>
                <a:ea typeface="Calibri" panose="020F0502020204030204" pitchFamily="34" charset="0"/>
                <a:cs typeface="Times New Roman" panose="02020603050405020304" pitchFamily="18" charset="0"/>
              </a:rPr>
              <a:t>er</a:t>
            </a:r>
            <a:r>
              <a:rPr lang="fr-FR" dirty="0">
                <a:latin typeface="Calibri" panose="020F0502020204030204" pitchFamily="34" charset="0"/>
                <a:ea typeface="Calibri" panose="020F0502020204030204" pitchFamily="34" charset="0"/>
                <a:cs typeface="Times New Roman" panose="02020603050405020304" pitchFamily="18" charset="0"/>
              </a:rPr>
              <a:t> janvier 2018 entraîne une augmentation de 3 à 4% des taxes et contributions.</a:t>
            </a:r>
          </a:p>
          <a:p>
            <a:endParaRPr lang="fr-FR" dirty="0"/>
          </a:p>
        </p:txBody>
      </p:sp>
    </p:spTree>
    <p:extLst>
      <p:ext uri="{BB962C8B-B14F-4D97-AF65-F5344CB8AC3E}">
        <p14:creationId xmlns:p14="http://schemas.microsoft.com/office/powerpoint/2010/main" val="983437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23855A-6B48-4537-A404-F4325EBD5579}" type="slidenum">
              <a:rPr lang="fr-FR" smtClean="0"/>
              <a:t>31</a:t>
            </a:fld>
            <a:endParaRPr lang="fr-FR"/>
          </a:p>
        </p:txBody>
      </p:sp>
    </p:spTree>
    <p:extLst>
      <p:ext uri="{BB962C8B-B14F-4D97-AF65-F5344CB8AC3E}">
        <p14:creationId xmlns:p14="http://schemas.microsoft.com/office/powerpoint/2010/main" val="3076108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32</a:t>
            </a:fld>
            <a:endParaRPr lang="fr-FR"/>
          </a:p>
        </p:txBody>
      </p:sp>
      <p:sp>
        <p:nvSpPr>
          <p:cNvPr id="6" name="Espace réservé des notes 5">
            <a:extLst>
              <a:ext uri="{FF2B5EF4-FFF2-40B4-BE49-F238E27FC236}">
                <a16:creationId xmlns:a16="http://schemas.microsoft.com/office/drawing/2014/main" id="{DC55AB1E-AE94-4BB2-A5C1-277C0545FFDF}"/>
              </a:ext>
            </a:extLst>
          </p:cNvPr>
          <p:cNvSpPr>
            <a:spLocks noGrp="1"/>
          </p:cNvSpPr>
          <p:nvPr>
            <p:ph type="body" sz="quarter" idx="3"/>
          </p:nvPr>
        </p:nvSpPr>
        <p:spPr/>
        <p:txBody>
          <a:bodyPr/>
          <a:lstStyle/>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Voici un exemple de facture d’électricité pour une offre à tarif fixe.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Cette facture présente des informations relatives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177800" lvl="1" indent="-177800" algn="just">
              <a:lnSpc>
                <a:spcPct val="107000"/>
              </a:lnSpc>
              <a:spcAft>
                <a:spcPts val="0"/>
              </a:spcAft>
              <a:buFont typeface="Calibri" panose="020F0502020204030204" pitchFamily="34" charset="0"/>
              <a:buChar char="•"/>
              <a:tabLst>
                <a:tab pos="180340" algn="l"/>
              </a:tabLst>
            </a:pPr>
            <a:r>
              <a:rPr lang="fr-FR" dirty="0">
                <a:latin typeface="Calibri" panose="020F0502020204030204" pitchFamily="34" charset="0"/>
                <a:ea typeface="Calibri" panose="020F0502020204030204" pitchFamily="34" charset="0"/>
                <a:cs typeface="Times New Roman" panose="02020603050405020304" pitchFamily="18" charset="0"/>
              </a:rPr>
              <a:t>Aux caractéristiques du client, qui constituent des éléments structurants pour la facturation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177800" lvl="1" indent="-177800" algn="just">
              <a:lnSpc>
                <a:spcPct val="107000"/>
              </a:lnSpc>
              <a:spcAft>
                <a:spcPts val="0"/>
              </a:spcAft>
              <a:buFont typeface="Calibri" panose="020F0502020204030204" pitchFamily="34" charset="0"/>
              <a:buChar char="•"/>
              <a:tabLst>
                <a:tab pos="180340" algn="l"/>
              </a:tabLst>
            </a:pPr>
            <a:r>
              <a:rPr lang="fr-FR" dirty="0">
                <a:latin typeface="Calibri" panose="020F0502020204030204" pitchFamily="34" charset="0"/>
                <a:ea typeface="Calibri" panose="020F0502020204030204" pitchFamily="34" charset="0"/>
                <a:cs typeface="Times New Roman" panose="02020603050405020304" pitchFamily="18" charset="0"/>
              </a:rPr>
              <a:t>A l’abonnement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177800" lvl="1" indent="-177800" algn="just">
              <a:lnSpc>
                <a:spcPct val="107000"/>
              </a:lnSpc>
              <a:spcAft>
                <a:spcPts val="0"/>
              </a:spcAft>
              <a:buFont typeface="Calibri" panose="020F0502020204030204" pitchFamily="34" charset="0"/>
              <a:buChar char="•"/>
              <a:tabLst>
                <a:tab pos="180340" algn="l"/>
              </a:tabLst>
            </a:pPr>
            <a:r>
              <a:rPr lang="fr-FR" dirty="0">
                <a:latin typeface="Calibri" panose="020F0502020204030204" pitchFamily="34" charset="0"/>
                <a:ea typeface="Calibri" panose="020F0502020204030204" pitchFamily="34" charset="0"/>
                <a:cs typeface="Times New Roman" panose="02020603050405020304" pitchFamily="18" charset="0"/>
              </a:rPr>
              <a:t>A la consommation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177800" lvl="1" indent="-177800" algn="just">
              <a:lnSpc>
                <a:spcPct val="107000"/>
              </a:lnSpc>
              <a:spcAft>
                <a:spcPts val="0"/>
              </a:spcAft>
              <a:buFont typeface="Calibri" panose="020F0502020204030204" pitchFamily="34" charset="0"/>
              <a:buChar char="•"/>
              <a:tabLst>
                <a:tab pos="180340" algn="l"/>
              </a:tabLst>
            </a:pPr>
            <a:r>
              <a:rPr lang="fr-FR" dirty="0">
                <a:latin typeface="Calibri" panose="020F0502020204030204" pitchFamily="34" charset="0"/>
                <a:ea typeface="Calibri" panose="020F0502020204030204" pitchFamily="34" charset="0"/>
                <a:cs typeface="Times New Roman" panose="02020603050405020304" pitchFamily="18" charset="0"/>
              </a:rPr>
              <a:t>Aux taxes et contributions.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199666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33</a:t>
            </a:fld>
            <a:endParaRPr lang="fr-FR"/>
          </a:p>
        </p:txBody>
      </p:sp>
      <p:sp>
        <p:nvSpPr>
          <p:cNvPr id="6" name="Espace réservé des notes 5">
            <a:extLst>
              <a:ext uri="{FF2B5EF4-FFF2-40B4-BE49-F238E27FC236}">
                <a16:creationId xmlns:a16="http://schemas.microsoft.com/office/drawing/2014/main" id="{B18CB959-9FF9-421C-9AD0-7D67F33C7B8F}"/>
              </a:ext>
            </a:extLst>
          </p:cNvPr>
          <p:cNvSpPr>
            <a:spLocks noGrp="1"/>
          </p:cNvSpPr>
          <p:nvPr>
            <p:ph type="body" sz="quarter" idx="3"/>
          </p:nvPr>
        </p:nvSpPr>
        <p:spPr/>
        <p:txBody>
          <a:bodyPr/>
          <a:lstStyle/>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Remarque</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montant de l’abonnement est facturé à l’avance pour les 2 mois à venir. </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Dans cet exemple, il est facturé sur la période écoulée et pour les 2 mois à venir car il s’agit d’un nouveau contrat.</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Puissance souscrite et option tarifaire</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montant de l’abonnement dépend de la puissance souscrite et de l’option tarifaire.</a:t>
            </a:r>
            <a:endParaRPr lang="fr-FR" dirty="0">
              <a:latin typeface="Times New Roman" panose="02020603050405020304" pitchFamily="18" charset="0"/>
              <a:ea typeface="Times New Roman" panose="02020603050405020304" pitchFamily="18" charset="0"/>
            </a:endParaRPr>
          </a:p>
          <a:p>
            <a:pPr algn="just">
              <a:spcBef>
                <a:spcPts val="300"/>
              </a:spcBef>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 remarque sur ce tableau :</a:t>
            </a:r>
            <a:endParaRPr lang="fr-FR" dirty="0">
              <a:latin typeface="Times New Roman" panose="02020603050405020304" pitchFamily="18" charset="0"/>
              <a:ea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Que le montant de l’abonnement augmente avec la puissance souscrite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Qu’il est légèrement plus élevé en option Heures Pleines / Heures Creuses.</a:t>
            </a:r>
            <a:endParaRPr lang="fr-FR" dirty="0">
              <a:latin typeface="Times New Roman" panose="02020603050405020304" pitchFamily="18" charset="0"/>
              <a:ea typeface="Calibri" panose="020F0502020204030204" pitchFamily="34" charset="0"/>
            </a:endParaRPr>
          </a:p>
          <a:p>
            <a:endParaRPr lang="fr-FR" dirty="0"/>
          </a:p>
        </p:txBody>
      </p:sp>
    </p:spTree>
    <p:extLst>
      <p:ext uri="{BB962C8B-B14F-4D97-AF65-F5344CB8AC3E}">
        <p14:creationId xmlns:p14="http://schemas.microsoft.com/office/powerpoint/2010/main" val="2825214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34</a:t>
            </a:fld>
            <a:endParaRPr lang="fr-FR"/>
          </a:p>
        </p:txBody>
      </p:sp>
      <p:sp>
        <p:nvSpPr>
          <p:cNvPr id="6" name="Espace réservé des notes 5">
            <a:extLst>
              <a:ext uri="{FF2B5EF4-FFF2-40B4-BE49-F238E27FC236}">
                <a16:creationId xmlns:a16="http://schemas.microsoft.com/office/drawing/2014/main" id="{7F1E7187-E1E9-47B8-87ED-A22377F0FA76}"/>
              </a:ext>
            </a:extLst>
          </p:cNvPr>
          <p:cNvSpPr>
            <a:spLocks noGrp="1"/>
          </p:cNvSpPr>
          <p:nvPr>
            <p:ph type="body" sz="quarter" idx="3"/>
          </p:nvPr>
        </p:nvSpPr>
        <p:spPr/>
        <p:txBody>
          <a:bodyPr/>
          <a:lstStyle/>
          <a:p>
            <a:pPr algn="just">
              <a:spcAft>
                <a:spcPts val="0"/>
              </a:spcAft>
            </a:pPr>
            <a:r>
              <a:rPr lang="fr-FR"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1/ Consommation facturée</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Dans cet exemple, nous sommes en option Base.</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En option Heures Pleines / Heures Creuses, il y aurait des lignes de facture :</a:t>
            </a:r>
            <a:endParaRPr lang="fr-FR" dirty="0">
              <a:latin typeface="Times New Roman" panose="02020603050405020304" pitchFamily="18" charset="0"/>
              <a:ea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Pour la consommation en heures creuses ;</a:t>
            </a:r>
            <a:endParaRPr lang="fr-FR" dirty="0">
              <a:latin typeface="Times New Roman" panose="02020603050405020304" pitchFamily="18" charset="0"/>
              <a:ea typeface="Calibri" panose="020F0502020204030204" pitchFamily="34" charset="0"/>
            </a:endParaRPr>
          </a:p>
          <a:p>
            <a:pPr marL="177800" lvl="1" indent="-177800" algn="just">
              <a:spcAft>
                <a:spcPts val="30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Pour la consommation en heures pleines.</a:t>
            </a:r>
            <a:endParaRPr lang="fr-FR" dirty="0">
              <a:latin typeface="Times New Roman" panose="02020603050405020304" pitchFamily="18" charset="0"/>
              <a:ea typeface="Calibri" panose="020F0502020204030204" pitchFamily="34" charset="0"/>
            </a:endParaRPr>
          </a:p>
          <a:p>
            <a:pPr algn="just">
              <a:spcAft>
                <a:spcPts val="0"/>
              </a:spcAft>
            </a:pPr>
            <a:r>
              <a:rPr lang="fr-FR"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2/ Prix appliqué sur la consommation en kWh</a:t>
            </a:r>
            <a:endParaRPr lang="fr-FR" dirty="0">
              <a:latin typeface="Times New Roman" panose="02020603050405020304" pitchFamily="18" charset="0"/>
              <a:ea typeface="Times New Roman" panose="02020603050405020304" pitchFamily="18" charset="0"/>
            </a:endParaRPr>
          </a:p>
          <a:p>
            <a:pPr algn="just">
              <a:spcAft>
                <a:spcPts val="30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Les prix du kWh dépendent de la puissance souscrite et de l’option tarifaire choisie.</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latin typeface="Calibri" panose="020F0502020204030204" pitchFamily="34" charset="0"/>
                <a:ea typeface="Times New Roman" panose="02020603050405020304" pitchFamily="18" charset="0"/>
              </a:rPr>
              <a:t>Sur ce tableau, on remarque qu’en </a:t>
            </a:r>
            <a:r>
              <a:rPr lang="fr-FR"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option Heures Pleines / Heures Creuses</a:t>
            </a: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les heures pleines sont facturées plus cher qu’en option base, mais que les heures creuses sont facturées sensiblement moins cher.</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 client qui a choisi l’option HP / HC doit donc optimiser ses consommations en heures creuses s’il veut obtenir un coût global inférieur à celui qu’il aurait à payer en option Base.</a:t>
            </a:r>
            <a:endParaRPr lang="fr-FR" dirty="0">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645378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35</a:t>
            </a:fld>
            <a:endParaRPr lang="fr-FR" dirty="0"/>
          </a:p>
        </p:txBody>
      </p:sp>
      <p:sp>
        <p:nvSpPr>
          <p:cNvPr id="6" name="Espace réservé des notes 5">
            <a:extLst>
              <a:ext uri="{FF2B5EF4-FFF2-40B4-BE49-F238E27FC236}">
                <a16:creationId xmlns:a16="http://schemas.microsoft.com/office/drawing/2014/main" id="{CEE3E84E-5132-4090-A33F-801F517E8A6C}"/>
              </a:ext>
            </a:extLst>
          </p:cNvPr>
          <p:cNvSpPr>
            <a:spLocks noGrp="1"/>
          </p:cNvSpPr>
          <p:nvPr>
            <p:ph type="body" sz="quarter" idx="3"/>
          </p:nvPr>
        </p:nvSpPr>
        <p:spPr/>
        <p:txBody>
          <a:bodyPr/>
          <a:lstStyle/>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Quatre taxes et contributions figurent sur une facture d’électricité : voir la diapo</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Contribution tarifaire d’acheminement (CTA)</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 retrouve la CTA qui permet de financer les droits à retraite antérieurs à 2005 des agents travaillant à la gestion des réseaux de transport et de distribution d’électricité.</a:t>
            </a:r>
            <a:endParaRPr lang="fr-FR" dirty="0">
              <a:latin typeface="Times New Roman" panose="02020603050405020304" pitchFamily="18" charset="0"/>
              <a:ea typeface="Times New Roman" panose="02020603050405020304" pitchFamily="18" charset="0"/>
            </a:endParaRPr>
          </a:p>
          <a:p>
            <a:pPr algn="just">
              <a:spcAft>
                <a:spcPts val="30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Pour l’électricité, son montant dépend de la puissance souscrite et de l’option tarifaire.</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Contribution aux charges de service public de l’électricité (CSPE)</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CSPE sert à financer les surcoûts de production de l’électricité dans les îles, les politiques de soutien aux énergies renouvelables, les dispositifs de solidarité et les tarifs pour personnes démunies. </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Son montant varie en fonction de la consommation du client.</a:t>
            </a:r>
            <a:endParaRPr lang="fr-FR" dirty="0">
              <a:latin typeface="Times New Roman" panose="02020603050405020304" pitchFamily="18" charset="0"/>
              <a:ea typeface="Times New Roman" panose="02020603050405020304" pitchFamily="18" charset="0"/>
            </a:endParaRPr>
          </a:p>
          <a:p>
            <a:pPr algn="just">
              <a:spcAft>
                <a:spcPts val="30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Depuis le 1er janvier 2016, il est fixé à 2,25 centimes d’€/kWh.</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Taxes sur la consommation finale d’électricité (TCFE)</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Les TCFE sont définies par chaque commune et chaque département. Elles permettent de financer l’entretien des réseaux locaux de distribution d’électricité.</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Elles sont calculées sur les consommations.</a:t>
            </a:r>
            <a:endParaRPr lang="fr-FR" dirty="0">
              <a:latin typeface="Times New Roman" panose="02020603050405020304" pitchFamily="18" charset="0"/>
              <a:ea typeface="Times New Roman" panose="02020603050405020304" pitchFamily="18" charset="0"/>
            </a:endParaRPr>
          </a:p>
          <a:p>
            <a:pPr algn="just">
              <a:spcAft>
                <a:spcPts val="0"/>
              </a:spcAft>
            </a:pPr>
            <a:r>
              <a:rPr lang="fr-FR"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Taxe sur la valeur ajoutée (TVA)</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Il y a une TVA à 5,5% qui s’applique sur le montant de l’abonnement et sur la contribution tarifaire d’acheminement (CTA).</a:t>
            </a: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Une TVA à 20% qui s’applique sur le montant des consommations et sur les 2 autres taxes : TCFE, CSPE.</a:t>
            </a:r>
            <a:endParaRPr lang="fr-FR" dirty="0">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00029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23855A-6B48-4537-A404-F4325EBD5579}" type="slidenum">
              <a:rPr lang="fr-FR" smtClean="0"/>
              <a:t>2</a:t>
            </a:fld>
            <a:endParaRPr lang="fr-FR"/>
          </a:p>
        </p:txBody>
      </p:sp>
    </p:spTree>
    <p:extLst>
      <p:ext uri="{BB962C8B-B14F-4D97-AF65-F5344CB8AC3E}">
        <p14:creationId xmlns:p14="http://schemas.microsoft.com/office/powerpoint/2010/main" val="3435565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F423855A-6B48-4537-A404-F4325EBD5579}" type="slidenum">
              <a:rPr lang="fr-FR" smtClean="0"/>
              <a:t>37</a:t>
            </a:fld>
            <a:endParaRPr lang="fr-FR"/>
          </a:p>
        </p:txBody>
      </p:sp>
      <p:sp>
        <p:nvSpPr>
          <p:cNvPr id="6" name="Espace réservé des notes 5">
            <a:extLst>
              <a:ext uri="{FF2B5EF4-FFF2-40B4-BE49-F238E27FC236}">
                <a16:creationId xmlns:a16="http://schemas.microsoft.com/office/drawing/2014/main" id="{159C3786-CA31-4281-9B8F-E350A0EDDF0D}"/>
              </a:ext>
            </a:extLst>
          </p:cNvPr>
          <p:cNvSpPr>
            <a:spLocks noGrp="1"/>
          </p:cNvSpPr>
          <p:nvPr>
            <p:ph type="body" sz="quarter" idx="3"/>
          </p:nvPr>
        </p:nvSpPr>
        <p:spPr/>
        <p:txBody>
          <a:bodyPr/>
          <a:lstStyle/>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Voici 2 exemples concrets.</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Pour un foyer qui consomme 2.300 kWh par an avec une puissance de 6kVA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L’abonnement représente 23% de la facture d’électricité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consommation 45%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L’ensemble des taxes et contributions 32%.</a:t>
            </a:r>
            <a:endParaRPr lang="fr-FR" dirty="0">
              <a:latin typeface="Times New Roman" panose="02020603050405020304" pitchFamily="18" charset="0"/>
              <a:ea typeface="Calibri" panose="020F0502020204030204" pitchFamily="34" charset="0"/>
            </a:endParaRPr>
          </a:p>
          <a:p>
            <a:pPr algn="just">
              <a:lnSpc>
                <a:spcPct val="107000"/>
              </a:lnSpc>
              <a:spcBef>
                <a:spcPts val="300"/>
              </a:spcBef>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Pour un foyer qui consomme 10.800 kWh par an avec une puissance de 15kVA :</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L’abonnement représente 10% de la facture de gaz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 consommation 56% ;</a:t>
            </a:r>
            <a:endParaRPr lang="fr-FR" dirty="0">
              <a:latin typeface="Times New Roman" panose="02020603050405020304" pitchFamily="18" charset="0"/>
              <a:ea typeface="Calibri" panose="020F0502020204030204" pitchFamily="34" charset="0"/>
            </a:endParaRPr>
          </a:p>
          <a:p>
            <a:pPr marL="177800" lvl="1" indent="-177800" algn="just">
              <a:spcAft>
                <a:spcPts val="0"/>
              </a:spcAft>
              <a:buFont typeface="Calibri" panose="020F0502020204030204" pitchFamily="34" charset="0"/>
              <a:buChar char="•"/>
              <a:tabLst>
                <a:tab pos="180340" algn="l"/>
              </a:tabLst>
            </a:pPr>
            <a:r>
              <a:rPr lang="fr-F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L’ensemble des taxes et contributions 34%.</a:t>
            </a:r>
            <a:endParaRPr lang="fr-FR" dirty="0">
              <a:latin typeface="Times New Roman" panose="02020603050405020304" pitchFamily="18" charset="0"/>
              <a:ea typeface="Calibri" panose="020F0502020204030204" pitchFamily="34" charset="0"/>
            </a:endParaRPr>
          </a:p>
          <a:p>
            <a:endParaRPr lang="fr-FR" dirty="0"/>
          </a:p>
        </p:txBody>
      </p:sp>
    </p:spTree>
    <p:extLst>
      <p:ext uri="{BB962C8B-B14F-4D97-AF65-F5344CB8AC3E}">
        <p14:creationId xmlns:p14="http://schemas.microsoft.com/office/powerpoint/2010/main" val="1252620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23855A-6B48-4537-A404-F4325EBD5579}" type="slidenum">
              <a:rPr lang="fr-FR" smtClean="0"/>
              <a:t>38</a:t>
            </a:fld>
            <a:endParaRPr lang="fr-FR"/>
          </a:p>
        </p:txBody>
      </p:sp>
    </p:spTree>
    <p:extLst>
      <p:ext uri="{BB962C8B-B14F-4D97-AF65-F5344CB8AC3E}">
        <p14:creationId xmlns:p14="http://schemas.microsoft.com/office/powerpoint/2010/main" val="953139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Depuis 7/8 ans, des expérimentations ont eu lieu pour remplacer les compteurs d’électricité et de gaz par des nouveaux dispositifs communicants, LINKY et GAZPAR. Nous sommes depuis 2016 au stade de la généralisation du remplacement de ces compteurs dans toute la France.</a:t>
            </a:r>
          </a:p>
          <a:p>
            <a:endParaRPr lang="fr-FR" dirty="0"/>
          </a:p>
          <a:p>
            <a:r>
              <a:rPr lang="fr-FR" dirty="0"/>
              <a:t>L’objectif majeur pour ENEDIS (ex EDRF) et GRDF est de supprimer les relevés de compteurs et les interventions sur le réseau de distribution, donc du personnel ou des contrats de sous-traitance. L’économie réalisée est censée couvrir l’investissement important pour ces millions de compteurs.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8BA84BD8-9C31-4CAD-8132-3E371561D61F}" type="slidenum">
              <a:rPr lang="fr-FR" smtClean="0"/>
              <a:t>39</a:t>
            </a:fld>
            <a:endParaRPr lang="fr-FR"/>
          </a:p>
        </p:txBody>
      </p:sp>
    </p:spTree>
    <p:extLst>
      <p:ext uri="{BB962C8B-B14F-4D97-AF65-F5344CB8AC3E}">
        <p14:creationId xmlns:p14="http://schemas.microsoft.com/office/powerpoint/2010/main" val="1713273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LINKY a fait l’objet d’une polémique surdimensionnée de la part d’associations d’électro-sensibles, d’écologistes, etc. La critique majeure de ces opposants est la présence d’ondes dues aux moyens de communication pour transférer les données : le CPL (Courant Porteur en Ligne) pour LINKY, l’hertzien pour GAZPAR. Les rapports des autorités ont conclu que ces compteurs ne sont pas plus nocifs qu’un grille-pain, une ampoule, moins qu’une plaque de cuisson et bien moindre que les box internet qui utilisent le CPL au sein du domicile.</a:t>
            </a:r>
          </a:p>
          <a:p>
            <a:endParaRPr lang="fr-FR" dirty="0"/>
          </a:p>
          <a:p>
            <a:r>
              <a:rPr lang="fr-FR" dirty="0"/>
              <a:t>La position de l’UFC est claire : ces compteurs apportent peu aux consommateurs, l’investissement profite essentiellement aux opérateurs ENEDIS et GRDF. Néanmoins, pourquoi refuser une évolution neutre, d’autant plus que le remplacement a été décidé par une loi et qu’on ne peut s’y opposer, contrairement à ce que prétendent les opposants.</a:t>
            </a:r>
          </a:p>
          <a:p>
            <a:endParaRPr lang="fr-FR" dirty="0"/>
          </a:p>
          <a:p>
            <a:r>
              <a:rPr lang="fr-FR" dirty="0"/>
              <a:t>Donc, tirons un bénéfice des maigres avantages, en particulier les courbes de charge.</a:t>
            </a:r>
          </a:p>
        </p:txBody>
      </p:sp>
      <p:sp>
        <p:nvSpPr>
          <p:cNvPr id="4" name="Espace réservé du numéro de diapositive 3"/>
          <p:cNvSpPr>
            <a:spLocks noGrp="1"/>
          </p:cNvSpPr>
          <p:nvPr>
            <p:ph type="sldNum" sz="quarter" idx="10"/>
          </p:nvPr>
        </p:nvSpPr>
        <p:spPr/>
        <p:txBody>
          <a:bodyPr/>
          <a:lstStyle/>
          <a:p>
            <a:fld id="{8BA84BD8-9C31-4CAD-8132-3E371561D61F}" type="slidenum">
              <a:rPr lang="fr-FR" smtClean="0"/>
              <a:t>40</a:t>
            </a:fld>
            <a:endParaRPr lang="fr-FR"/>
          </a:p>
        </p:txBody>
      </p:sp>
    </p:spTree>
    <p:extLst>
      <p:ext uri="{BB962C8B-B14F-4D97-AF65-F5344CB8AC3E}">
        <p14:creationId xmlns:p14="http://schemas.microsoft.com/office/powerpoint/2010/main" val="2149178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 graphique permet de se poser des questions intéressantes sur les pics de consommation.</a:t>
            </a:r>
          </a:p>
        </p:txBody>
      </p:sp>
      <p:sp>
        <p:nvSpPr>
          <p:cNvPr id="4" name="Espace réservé du numéro de diapositive 3"/>
          <p:cNvSpPr>
            <a:spLocks noGrp="1"/>
          </p:cNvSpPr>
          <p:nvPr>
            <p:ph type="sldNum" sz="quarter" idx="10"/>
          </p:nvPr>
        </p:nvSpPr>
        <p:spPr/>
        <p:txBody>
          <a:bodyPr/>
          <a:lstStyle/>
          <a:p>
            <a:fld id="{8BA84BD8-9C31-4CAD-8132-3E371561D61F}" type="slidenum">
              <a:rPr lang="fr-FR" smtClean="0"/>
              <a:t>41</a:t>
            </a:fld>
            <a:endParaRPr lang="fr-FR"/>
          </a:p>
        </p:txBody>
      </p:sp>
    </p:spTree>
    <p:extLst>
      <p:ext uri="{BB962C8B-B14F-4D97-AF65-F5344CB8AC3E}">
        <p14:creationId xmlns:p14="http://schemas.microsoft.com/office/powerpoint/2010/main" val="427582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courbes par heure (en fait la demi-heure) démontrent le caractère intrusif dans la vie privée du LINKY : les pointes de consommation correspondent aux habitudes de vie, les repas, la présence d’un ballon d’eau chaude qui se déclenche à 22h30 (début des heures creuses), … Cet aspect a été dénoncé par les opposants et la CNIL a limité la fréquence des transmissions de données à 10mn. ENEDIS a retenu une fréquence de 30mn et a beaucoup travaillé sur le chiffrement des données afin qu’elles soient accessibles uniquement par l’usager et son fournisseur.</a:t>
            </a:r>
          </a:p>
          <a:p>
            <a:endParaRPr lang="fr-FR" dirty="0"/>
          </a:p>
        </p:txBody>
      </p:sp>
      <p:sp>
        <p:nvSpPr>
          <p:cNvPr id="4" name="Espace réservé du numéro de diapositive 3"/>
          <p:cNvSpPr>
            <a:spLocks noGrp="1"/>
          </p:cNvSpPr>
          <p:nvPr>
            <p:ph type="sldNum" sz="quarter" idx="10"/>
          </p:nvPr>
        </p:nvSpPr>
        <p:spPr/>
        <p:txBody>
          <a:bodyPr/>
          <a:lstStyle/>
          <a:p>
            <a:fld id="{8BA84BD8-9C31-4CAD-8132-3E371561D61F}" type="slidenum">
              <a:rPr lang="fr-FR" smtClean="0"/>
              <a:t>42</a:t>
            </a:fld>
            <a:endParaRPr lang="fr-FR"/>
          </a:p>
        </p:txBody>
      </p:sp>
    </p:spTree>
    <p:extLst>
      <p:ext uri="{BB962C8B-B14F-4D97-AF65-F5344CB8AC3E}">
        <p14:creationId xmlns:p14="http://schemas.microsoft.com/office/powerpoint/2010/main" val="1948856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le gaz, même service d’affichage des courbes de charge que pour l’électricité. Néanmoins le site n’est pas encore opérationnel.</a:t>
            </a:r>
          </a:p>
        </p:txBody>
      </p:sp>
      <p:sp>
        <p:nvSpPr>
          <p:cNvPr id="4" name="Espace réservé du numéro de diapositive 3"/>
          <p:cNvSpPr>
            <a:spLocks noGrp="1"/>
          </p:cNvSpPr>
          <p:nvPr>
            <p:ph type="sldNum" sz="quarter" idx="10"/>
          </p:nvPr>
        </p:nvSpPr>
        <p:spPr/>
        <p:txBody>
          <a:bodyPr/>
          <a:lstStyle/>
          <a:p>
            <a:fld id="{8BA84BD8-9C31-4CAD-8132-3E371561D61F}" type="slidenum">
              <a:rPr lang="fr-FR" smtClean="0"/>
              <a:t>43</a:t>
            </a:fld>
            <a:endParaRPr lang="fr-FR"/>
          </a:p>
        </p:txBody>
      </p:sp>
    </p:spTree>
    <p:extLst>
      <p:ext uri="{BB962C8B-B14F-4D97-AF65-F5344CB8AC3E}">
        <p14:creationId xmlns:p14="http://schemas.microsoft.com/office/powerpoint/2010/main" val="2294103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23855A-6B48-4537-A404-F4325EBD5579}" type="slidenum">
              <a:rPr lang="fr-FR" smtClean="0"/>
              <a:t>46</a:t>
            </a:fld>
            <a:endParaRPr lang="fr-FR"/>
          </a:p>
        </p:txBody>
      </p:sp>
    </p:spTree>
    <p:extLst>
      <p:ext uri="{BB962C8B-B14F-4D97-AF65-F5344CB8AC3E}">
        <p14:creationId xmlns:p14="http://schemas.microsoft.com/office/powerpoint/2010/main" val="394298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23855A-6B48-4537-A404-F4325EBD5579}" type="slidenum">
              <a:rPr lang="fr-FR" smtClean="0"/>
              <a:t>3</a:t>
            </a:fld>
            <a:endParaRPr lang="fr-FR"/>
          </a:p>
        </p:txBody>
      </p:sp>
    </p:spTree>
    <p:extLst>
      <p:ext uri="{BB962C8B-B14F-4D97-AF65-F5344CB8AC3E}">
        <p14:creationId xmlns:p14="http://schemas.microsoft.com/office/powerpoint/2010/main" val="3905356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Avant 2007 et la dérégulation du secteur de l’énergie sous l’impulsion de l’Union européenne, seuls deux acteurs étaient connus du grand public : EDF pour l’électricité, GDF pour le gaz. Ces deux acteurs sont encore considérés aujourd’hui comme les deux seuls fournisseurs d’énergie, alors que le paysage a fortement évolué.</a:t>
            </a:r>
          </a:p>
          <a:p>
            <a:endParaRPr lang="fr-FR" dirty="0"/>
          </a:p>
        </p:txBody>
      </p:sp>
      <p:sp>
        <p:nvSpPr>
          <p:cNvPr id="4" name="Espace réservé du numéro de diapositive 3"/>
          <p:cNvSpPr>
            <a:spLocks noGrp="1"/>
          </p:cNvSpPr>
          <p:nvPr>
            <p:ph type="sldNum" sz="quarter" idx="10"/>
          </p:nvPr>
        </p:nvSpPr>
        <p:spPr/>
        <p:txBody>
          <a:bodyPr/>
          <a:lstStyle/>
          <a:p>
            <a:fld id="{CF5BFA0D-41D9-481B-B08D-58E599C2FEE7}" type="slidenum">
              <a:rPr lang="fr-FR" smtClean="0"/>
              <a:t>4</a:t>
            </a:fld>
            <a:endParaRPr lang="fr-FR"/>
          </a:p>
        </p:txBody>
      </p:sp>
    </p:spTree>
    <p:extLst>
      <p:ext uri="{BB962C8B-B14F-4D97-AF65-F5344CB8AC3E}">
        <p14:creationId xmlns:p14="http://schemas.microsoft.com/office/powerpoint/2010/main" val="92419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effet, un grand nombre de fournisseurs sont apparus, parfois de France, parfois d’autres pays européens. A coté de ces fournisseurs des parties d’EDF et de GDF se sont détachées pour créer de nouvelles sociétés. A l’inverse, EDF a pu vendre du gaz et GDF, devenue ENGIE, de l’électricité.</a:t>
            </a:r>
          </a:p>
          <a:p>
            <a:r>
              <a:rPr lang="fr-FR" dirty="0"/>
              <a:t>Ce qui justifie ce changement : l’abolition des monopoles et la mise en concurrence des fournisseurs qui permet de diminuer les prix.</a:t>
            </a:r>
          </a:p>
          <a:p>
            <a:r>
              <a:rPr lang="fr-FR" dirty="0"/>
              <a:t>Comparaison possible avec la dérégulation du secteur des transports ferroviaires : SNCF devenue RFF (Réseaux Ferrés de France qui gère les voies) et SNCF pour la commercialisation des billets + quelques compagnies comme Thalys. Idem avec la Poste et les Télécoms, l’audiovisuel, etc..</a:t>
            </a:r>
          </a:p>
        </p:txBody>
      </p:sp>
      <p:sp>
        <p:nvSpPr>
          <p:cNvPr id="4" name="Espace réservé du numéro de diapositive 3"/>
          <p:cNvSpPr>
            <a:spLocks noGrp="1"/>
          </p:cNvSpPr>
          <p:nvPr>
            <p:ph type="sldNum" sz="quarter" idx="10"/>
          </p:nvPr>
        </p:nvSpPr>
        <p:spPr/>
        <p:txBody>
          <a:bodyPr/>
          <a:lstStyle/>
          <a:p>
            <a:fld id="{CF5BFA0D-41D9-481B-B08D-58E599C2FEE7}" type="slidenum">
              <a:rPr lang="fr-FR" smtClean="0"/>
              <a:t>5</a:t>
            </a:fld>
            <a:endParaRPr lang="fr-FR"/>
          </a:p>
        </p:txBody>
      </p:sp>
    </p:spTree>
    <p:extLst>
      <p:ext uri="{BB962C8B-B14F-4D97-AF65-F5344CB8AC3E}">
        <p14:creationId xmlns:p14="http://schemas.microsoft.com/office/powerpoint/2010/main" val="410757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77959"/>
            <a:ext cx="5438140" cy="4861217"/>
          </a:xfrm>
        </p:spPr>
        <p:txBody>
          <a:bodyPr/>
          <a:lstStyle/>
          <a:p>
            <a:r>
              <a:rPr lang="fr-FR" dirty="0"/>
              <a:t>On distingue aujourd’hui :</a:t>
            </a:r>
          </a:p>
          <a:p>
            <a:pPr marL="171450" indent="-171450">
              <a:buFont typeface="Arial" panose="020B0604020202020204" pitchFamily="34" charset="0"/>
              <a:buChar char="•"/>
            </a:pPr>
            <a:r>
              <a:rPr lang="fr-FR" dirty="0"/>
              <a:t>La production d’électricité, quelque soit le mode (hydraulique, nucléaire, éolien, photovoltaïque, …). </a:t>
            </a:r>
          </a:p>
          <a:p>
            <a:pPr marL="171450" indent="-171450">
              <a:buFont typeface="Arial" panose="020B0604020202020204" pitchFamily="34" charset="0"/>
              <a:buChar char="•"/>
            </a:pPr>
            <a:r>
              <a:rPr lang="fr-FR" dirty="0"/>
              <a:t>Le transport sur des lignes à haute tension et le raccordement aux réseaux de transport des autres pays de l’Union.</a:t>
            </a:r>
          </a:p>
          <a:p>
            <a:pPr marL="171450" indent="-171450">
              <a:buFont typeface="Arial" panose="020B0604020202020204" pitchFamily="34" charset="0"/>
              <a:buChar char="•"/>
            </a:pPr>
            <a:r>
              <a:rPr lang="fr-FR" dirty="0"/>
              <a:t>La distribution en basse tension jusqu’au compteur de l’usager.</a:t>
            </a:r>
          </a:p>
          <a:p>
            <a:pPr marL="171450" indent="-171450">
              <a:buFont typeface="Arial" panose="020B0604020202020204" pitchFamily="34" charset="0"/>
              <a:buChar char="•"/>
            </a:pPr>
            <a:r>
              <a:rPr lang="fr-FR" dirty="0"/>
              <a:t>La vente aux consommateurs ou aux entreprises.</a:t>
            </a:r>
          </a:p>
          <a:p>
            <a:r>
              <a:rPr lang="fr-FR" dirty="0"/>
              <a:t>Les étapes de transport et de distribution demeurent sous la forme de monopoles, de manière à assurer un service public égal à tous les territoires.</a:t>
            </a:r>
          </a:p>
          <a:p>
            <a:r>
              <a:rPr lang="fr-FR" dirty="0"/>
              <a:t>En revanche, la commercialisation de l’électricité est ouverte à la concurrence.</a:t>
            </a:r>
          </a:p>
          <a:p>
            <a:endParaRPr lang="fr-FR" dirty="0"/>
          </a:p>
          <a:p>
            <a:r>
              <a:rPr lang="fr-FR" dirty="0"/>
              <a:t>Les acteurs : </a:t>
            </a:r>
          </a:p>
          <a:p>
            <a:r>
              <a:rPr lang="fr-FR" dirty="0"/>
              <a:t>Au coté d’EDF, ajouter quelques producteurs d’électricité photovoltaïque ou éolienne, parfois des particuliers.</a:t>
            </a:r>
          </a:p>
          <a:p>
            <a:r>
              <a:rPr lang="fr-FR" dirty="0"/>
              <a:t>Les différents fournisseurs présents sur le marché seront vus ultérieurement à l’occasion de la comparaison des tarifs. Citer néanmoins Direct Energie, Lampiris et ENGIE qui vend de l’électricité bien qu’issue de GDF.</a:t>
            </a:r>
          </a:p>
          <a:p>
            <a:endParaRPr lang="fr-FR" dirty="0"/>
          </a:p>
          <a:p>
            <a:r>
              <a:rPr lang="fr-FR" dirty="0"/>
              <a:t>La dérégulation d’un secteur s’accompagne toujours d’un renforcement de la surveillance du respect des règles de concurrence et parfois d’encadrement des tarifs. Ici, c’est le rôle de la Commission de Régulation de l’Energie (CRE), une autorité administrative indépendante. </a:t>
            </a:r>
          </a:p>
        </p:txBody>
      </p:sp>
      <p:sp>
        <p:nvSpPr>
          <p:cNvPr id="4" name="Espace réservé du numéro de diapositive 3"/>
          <p:cNvSpPr>
            <a:spLocks noGrp="1"/>
          </p:cNvSpPr>
          <p:nvPr>
            <p:ph type="sldNum" sz="quarter" idx="10"/>
          </p:nvPr>
        </p:nvSpPr>
        <p:spPr/>
        <p:txBody>
          <a:bodyPr/>
          <a:lstStyle/>
          <a:p>
            <a:fld id="{CF5BFA0D-41D9-481B-B08D-58E599C2FEE7}" type="slidenum">
              <a:rPr lang="fr-FR" smtClean="0"/>
              <a:t>6</a:t>
            </a:fld>
            <a:endParaRPr lang="fr-FR"/>
          </a:p>
        </p:txBody>
      </p:sp>
    </p:spTree>
    <p:extLst>
      <p:ext uri="{BB962C8B-B14F-4D97-AF65-F5344CB8AC3E}">
        <p14:creationId xmlns:p14="http://schemas.microsoft.com/office/powerpoint/2010/main" val="2693611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Même changement pour le gaz avec néanmoins quelques différences :</a:t>
            </a:r>
          </a:p>
          <a:p>
            <a:pPr marL="171450" indent="-171450">
              <a:buFont typeface="Arial" panose="020B0604020202020204" pitchFamily="34" charset="0"/>
              <a:buChar char="•"/>
            </a:pPr>
            <a:r>
              <a:rPr lang="fr-FR" dirty="0"/>
              <a:t>Pas de production en France, achat à l’étranger</a:t>
            </a:r>
          </a:p>
          <a:p>
            <a:pPr marL="171450" indent="-171450">
              <a:buFont typeface="Arial" panose="020B0604020202020204" pitchFamily="34" charset="0"/>
              <a:buChar char="•"/>
            </a:pPr>
            <a:r>
              <a:rPr lang="fr-FR" dirty="0"/>
              <a:t>Possibilité de stockage, ce qui n’existe pas avec l’électricité,</a:t>
            </a:r>
          </a:p>
          <a:p>
            <a:pPr marL="171450" indent="-171450">
              <a:buFont typeface="Arial" panose="020B0604020202020204" pitchFamily="34" charset="0"/>
              <a:buChar char="•"/>
            </a:pPr>
            <a:r>
              <a:rPr lang="fr-FR" dirty="0"/>
              <a:t>Duopole pour le transport et le stockage</a:t>
            </a:r>
          </a:p>
          <a:p>
            <a:endParaRPr lang="fr-FR" dirty="0"/>
          </a:p>
          <a:p>
            <a:r>
              <a:rPr lang="fr-FR" dirty="0"/>
              <a:t>GRDF est l’équivalent de ENEDIS pour la distribution au domicile. GRDF installe les nouveaux compteurs communicants GAZPAR.</a:t>
            </a:r>
          </a:p>
          <a:p>
            <a:endParaRPr lang="fr-FR" dirty="0"/>
          </a:p>
          <a:p>
            <a:r>
              <a:rPr lang="fr-FR" dirty="0"/>
              <a:t>Même rôle de la CRE, comme pour l’électricité. La CRE comporte 6 membres nommés par le Parlement ou pour leurs qualifications. Le Président </a:t>
            </a:r>
            <a:r>
              <a:rPr lang="fr-FR"/>
              <a:t>est actuellement Jean-François </a:t>
            </a:r>
            <a:r>
              <a:rPr lang="fr-FR" dirty="0"/>
              <a:t>CARENCO, ancien préfet de la région Ile de France.</a:t>
            </a:r>
          </a:p>
          <a:p>
            <a:endParaRPr lang="fr-FR" dirty="0"/>
          </a:p>
        </p:txBody>
      </p:sp>
      <p:sp>
        <p:nvSpPr>
          <p:cNvPr id="4" name="Espace réservé du numéro de diapositive 3"/>
          <p:cNvSpPr>
            <a:spLocks noGrp="1"/>
          </p:cNvSpPr>
          <p:nvPr>
            <p:ph type="sldNum" sz="quarter" idx="10"/>
          </p:nvPr>
        </p:nvSpPr>
        <p:spPr/>
        <p:txBody>
          <a:bodyPr/>
          <a:lstStyle/>
          <a:p>
            <a:fld id="{CF5BFA0D-41D9-481B-B08D-58E599C2FEE7}" type="slidenum">
              <a:rPr lang="fr-FR" smtClean="0"/>
              <a:t>7</a:t>
            </a:fld>
            <a:endParaRPr lang="fr-FR"/>
          </a:p>
        </p:txBody>
      </p:sp>
    </p:spTree>
    <p:extLst>
      <p:ext uri="{BB962C8B-B14F-4D97-AF65-F5344CB8AC3E}">
        <p14:creationId xmlns:p14="http://schemas.microsoft.com/office/powerpoint/2010/main" val="19945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23855A-6B48-4537-A404-F4325EBD5579}" type="slidenum">
              <a:rPr lang="fr-FR" smtClean="0"/>
              <a:t>8</a:t>
            </a:fld>
            <a:endParaRPr lang="fr-FR"/>
          </a:p>
        </p:txBody>
      </p:sp>
    </p:spTree>
    <p:extLst>
      <p:ext uri="{BB962C8B-B14F-4D97-AF65-F5344CB8AC3E}">
        <p14:creationId xmlns:p14="http://schemas.microsoft.com/office/powerpoint/2010/main" val="35667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423855A-6B48-4537-A404-F4325EBD5579}" type="slidenum">
              <a:rPr lang="fr-FR" smtClean="0"/>
              <a:t>24</a:t>
            </a:fld>
            <a:endParaRPr lang="fr-FR"/>
          </a:p>
        </p:txBody>
      </p:sp>
    </p:spTree>
    <p:extLst>
      <p:ext uri="{BB962C8B-B14F-4D97-AF65-F5344CB8AC3E}">
        <p14:creationId xmlns:p14="http://schemas.microsoft.com/office/powerpoint/2010/main" val="97520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D20780D-0CBD-4EA5-A05E-AB9F8FCA6D19}" type="slidenum">
              <a:rPr lang="fr-FR" smtClean="0"/>
              <a:pPr/>
              <a:t>‹N°›</a:t>
            </a:fld>
            <a:endParaRPr lang="fr-FR" dirty="0"/>
          </a:p>
        </p:txBody>
      </p:sp>
    </p:spTree>
    <p:extLst>
      <p:ext uri="{BB962C8B-B14F-4D97-AF65-F5344CB8AC3E}">
        <p14:creationId xmlns:p14="http://schemas.microsoft.com/office/powerpoint/2010/main" val="37921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163858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180848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83373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235606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19004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253114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315192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r>
              <a:rPr lang="fr-FR" dirty="0"/>
              <a:t>1</a:t>
            </a:r>
          </a:p>
        </p:txBody>
      </p:sp>
    </p:spTree>
    <p:extLst>
      <p:ext uri="{BB962C8B-B14F-4D97-AF65-F5344CB8AC3E}">
        <p14:creationId xmlns:p14="http://schemas.microsoft.com/office/powerpoint/2010/main" val="1710951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202347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20780D-0CBD-4EA5-A05E-AB9F8FCA6D19}" type="slidenum">
              <a:rPr lang="fr-FR" smtClean="0"/>
              <a:t>‹N°›</a:t>
            </a:fld>
            <a:endParaRPr lang="fr-FR"/>
          </a:p>
        </p:txBody>
      </p:sp>
    </p:spTree>
    <p:extLst>
      <p:ext uri="{BB962C8B-B14F-4D97-AF65-F5344CB8AC3E}">
        <p14:creationId xmlns:p14="http://schemas.microsoft.com/office/powerpoint/2010/main" val="37601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0780D-0CBD-4EA5-A05E-AB9F8FCA6D19}" type="slidenum">
              <a:rPr lang="fr-FR" smtClean="0"/>
              <a:t>‹N°›</a:t>
            </a:fld>
            <a:endParaRPr lang="fr-FR"/>
          </a:p>
        </p:txBody>
      </p:sp>
    </p:spTree>
    <p:extLst>
      <p:ext uri="{BB962C8B-B14F-4D97-AF65-F5344CB8AC3E}">
        <p14:creationId xmlns:p14="http://schemas.microsoft.com/office/powerpoint/2010/main" val="134639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fournisseurs_gaz_Houilles.pdf" TargetMode="External"/><Relationship Id="rId7" Type="http://schemas.openxmlformats.org/officeDocument/2006/relationships/image" Target="../media/image45.png"/><Relationship Id="rId2" Type="http://schemas.openxmlformats.org/officeDocument/2006/relationships/hyperlink" Target="fournisseurs_&#233;lec_Houilles.pdf" TargetMode="Externa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5.emf"/></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hyperlink" Target="http://www.quechoisir.org/comparateur-energie-n21201/" TargetMode="External"/><Relationship Id="rId4" Type="http://schemas.openxmlformats.org/officeDocument/2006/relationships/hyperlink" Target="http://www.energie-info.fr/"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kelwatt.fr/fournisseurs/e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0.pn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4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jp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23.jpg"/><Relationship Id="rId7" Type="http://schemas.openxmlformats.org/officeDocument/2006/relationships/image" Target="../media/image35.jpe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g"/><Relationship Id="rId11" Type="http://schemas.openxmlformats.org/officeDocument/2006/relationships/image" Target="../media/image31.png"/><Relationship Id="rId5" Type="http://schemas.openxmlformats.org/officeDocument/2006/relationships/image" Target="../media/image33.jpeg"/><Relationship Id="rId10" Type="http://schemas.openxmlformats.org/officeDocument/2006/relationships/image" Target="../media/image38.jpg"/><Relationship Id="rId4" Type="http://schemas.openxmlformats.org/officeDocument/2006/relationships/image" Target="../media/image27.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420888"/>
            <a:ext cx="7772400" cy="14700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fr-FR" b="1" dirty="0">
                <a:solidFill>
                  <a:schemeClr val="tx2">
                    <a:lumMod val="75000"/>
                  </a:schemeClr>
                </a:solidFill>
              </a:rPr>
              <a:t>Gaz et électricité</a:t>
            </a:r>
            <a:br>
              <a:rPr lang="fr-FR" b="1" dirty="0">
                <a:solidFill>
                  <a:schemeClr val="tx2">
                    <a:lumMod val="75000"/>
                  </a:schemeClr>
                </a:solidFill>
              </a:rPr>
            </a:br>
            <a:r>
              <a:rPr lang="fr-FR" sz="3600" b="1" dirty="0">
                <a:solidFill>
                  <a:schemeClr val="tx2">
                    <a:lumMod val="75000"/>
                  </a:schemeClr>
                </a:solidFill>
              </a:rPr>
              <a:t>Maîtriser son énergie, réduire ses factures</a:t>
            </a:r>
          </a:p>
        </p:txBody>
      </p:sp>
      <p:sp>
        <p:nvSpPr>
          <p:cNvPr id="6" name="Titre 1"/>
          <p:cNvSpPr txBox="1">
            <a:spLocks/>
          </p:cNvSpPr>
          <p:nvPr/>
        </p:nvSpPr>
        <p:spPr>
          <a:xfrm>
            <a:off x="755576" y="260648"/>
            <a:ext cx="3024336" cy="147002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t>Union Fédérale des Consommateurs</a:t>
            </a:r>
          </a:p>
          <a:p>
            <a:r>
              <a:rPr lang="fr-FR" sz="1800" b="1" dirty="0"/>
              <a:t>Que Choisir</a:t>
            </a:r>
            <a:endParaRPr lang="fr-FR" sz="1800" dirty="0"/>
          </a:p>
          <a:p>
            <a:r>
              <a:rPr lang="fr-FR" sz="1800" dirty="0"/>
              <a:t>Association locale de la Région de Versailles</a:t>
            </a: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9552"/>
            <a:ext cx="720080" cy="78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re 1"/>
          <p:cNvSpPr txBox="1">
            <a:spLocks/>
          </p:cNvSpPr>
          <p:nvPr/>
        </p:nvSpPr>
        <p:spPr>
          <a:xfrm>
            <a:off x="755576" y="5085184"/>
            <a:ext cx="7772400" cy="67793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4000" b="1" dirty="0"/>
          </a:p>
        </p:txBody>
      </p:sp>
      <p:sp>
        <p:nvSpPr>
          <p:cNvPr id="3" name="Espace réservé du numéro de diapositive 2"/>
          <p:cNvSpPr>
            <a:spLocks noGrp="1"/>
          </p:cNvSpPr>
          <p:nvPr>
            <p:ph type="sldNum" sz="quarter" idx="12"/>
          </p:nvPr>
        </p:nvSpPr>
        <p:spPr/>
        <p:txBody>
          <a:bodyPr/>
          <a:lstStyle/>
          <a:p>
            <a:fld id="{6D20780D-0CBD-4EA5-A05E-AB9F8FCA6D19}" type="slidenum">
              <a:rPr lang="fr-FR" smtClean="0"/>
              <a:pPr/>
              <a:t>1</a:t>
            </a:fld>
            <a:endParaRPr lang="fr-FR" dirty="0"/>
          </a:p>
        </p:txBody>
      </p:sp>
      <p:pic>
        <p:nvPicPr>
          <p:cNvPr id="8" name="Image 7">
            <a:extLst>
              <a:ext uri="{FF2B5EF4-FFF2-40B4-BE49-F238E27FC236}">
                <a16:creationId xmlns:a16="http://schemas.microsoft.com/office/drawing/2014/main" id="{8A7C9C2B-2661-483D-BD5F-1BB8EDBE83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968" y="59443"/>
            <a:ext cx="2019456" cy="2070871"/>
          </a:xfrm>
          <a:prstGeom prst="rect">
            <a:avLst/>
          </a:prstGeom>
        </p:spPr>
      </p:pic>
    </p:spTree>
    <p:extLst>
      <p:ext uri="{BB962C8B-B14F-4D97-AF65-F5344CB8AC3E}">
        <p14:creationId xmlns:p14="http://schemas.microsoft.com/office/powerpoint/2010/main" val="306165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131DCD6-82FC-4F9F-A62D-6AF4EBC5F104}"/>
              </a:ext>
            </a:extLst>
          </p:cNvPr>
          <p:cNvSpPr>
            <a:spLocks noGrp="1"/>
          </p:cNvSpPr>
          <p:nvPr>
            <p:ph type="sldNum" sz="quarter" idx="12"/>
          </p:nvPr>
        </p:nvSpPr>
        <p:spPr/>
        <p:txBody>
          <a:bodyPr/>
          <a:lstStyle/>
          <a:p>
            <a:fld id="{6D20780D-0CBD-4EA5-A05E-AB9F8FCA6D19}" type="slidenum">
              <a:rPr lang="fr-FR" smtClean="0"/>
              <a:t>10</a:t>
            </a:fld>
            <a:endParaRPr lang="fr-FR"/>
          </a:p>
        </p:txBody>
      </p:sp>
      <p:sp>
        <p:nvSpPr>
          <p:cNvPr id="5" name="ZoneTexte 4">
            <a:extLst>
              <a:ext uri="{FF2B5EF4-FFF2-40B4-BE49-F238E27FC236}">
                <a16:creationId xmlns:a16="http://schemas.microsoft.com/office/drawing/2014/main" id="{1FE90091-E3A4-410F-8557-A3777D387AC5}"/>
              </a:ext>
            </a:extLst>
          </p:cNvPr>
          <p:cNvSpPr txBox="1"/>
          <p:nvPr/>
        </p:nvSpPr>
        <p:spPr>
          <a:xfrm>
            <a:off x="1619672" y="548680"/>
            <a:ext cx="6408712" cy="553998"/>
          </a:xfrm>
          <a:prstGeom prst="rect">
            <a:avLst/>
          </a:prstGeom>
          <a:noFill/>
        </p:spPr>
        <p:txBody>
          <a:bodyPr wrap="square" rtlCol="0">
            <a:spAutoFit/>
          </a:bodyPr>
          <a:lstStyle/>
          <a:p>
            <a:r>
              <a:rPr lang="fr-FR" sz="3000" dirty="0"/>
              <a:t>Les tarifs libres</a:t>
            </a:r>
            <a:endParaRPr lang="fr-FR" sz="2400" dirty="0"/>
          </a:p>
        </p:txBody>
      </p:sp>
      <p:sp>
        <p:nvSpPr>
          <p:cNvPr id="6" name="ZoneTexte 5">
            <a:extLst>
              <a:ext uri="{FF2B5EF4-FFF2-40B4-BE49-F238E27FC236}">
                <a16:creationId xmlns:a16="http://schemas.microsoft.com/office/drawing/2014/main" id="{C68499EE-DA5A-49D5-9873-48B52767C474}"/>
              </a:ext>
            </a:extLst>
          </p:cNvPr>
          <p:cNvSpPr txBox="1"/>
          <p:nvPr/>
        </p:nvSpPr>
        <p:spPr>
          <a:xfrm>
            <a:off x="971600" y="1700808"/>
            <a:ext cx="7344816" cy="3139321"/>
          </a:xfrm>
          <a:prstGeom prst="rect">
            <a:avLst/>
          </a:prstGeom>
          <a:noFill/>
        </p:spPr>
        <p:txBody>
          <a:bodyPr wrap="square" rtlCol="0">
            <a:spAutoFit/>
          </a:bodyPr>
          <a:lstStyle/>
          <a:p>
            <a:r>
              <a:rPr lang="fr-FR" dirty="0"/>
              <a:t>Entreprises qui se fournissent sur les marchés de gros et revendent aux particuliers et professionnels.</a:t>
            </a:r>
          </a:p>
          <a:p>
            <a:endParaRPr lang="fr-FR" dirty="0"/>
          </a:p>
          <a:p>
            <a:r>
              <a:rPr lang="fr-FR" dirty="0"/>
              <a:t>Pour HOUILLES et sa région :</a:t>
            </a:r>
          </a:p>
          <a:p>
            <a:endParaRPr lang="fr-FR" dirty="0"/>
          </a:p>
          <a:p>
            <a:pPr marL="285750" indent="-285750">
              <a:buFont typeface="Wingdings" panose="05000000000000000000" pitchFamily="2" charset="2"/>
              <a:buChar char="q"/>
            </a:pPr>
            <a:r>
              <a:rPr lang="fr-FR" dirty="0">
                <a:hlinkClick r:id="rId2" action="ppaction://hlinkfile"/>
              </a:rPr>
              <a:t>33 fournisseurs d’électricité</a:t>
            </a:r>
            <a:endParaRPr lang="fr-FR" dirty="0"/>
          </a:p>
          <a:p>
            <a:pPr marL="285750" indent="-285750">
              <a:buFont typeface="Wingdings" panose="05000000000000000000" pitchFamily="2" charset="2"/>
              <a:buChar char="q"/>
            </a:pPr>
            <a:endParaRPr lang="fr-FR" dirty="0"/>
          </a:p>
          <a:p>
            <a:pPr marL="285750" indent="-285750">
              <a:buFont typeface="Wingdings" panose="05000000000000000000" pitchFamily="2" charset="2"/>
              <a:buChar char="q"/>
            </a:pPr>
            <a:r>
              <a:rPr lang="fr-FR" dirty="0">
                <a:hlinkClick r:id="rId3" action="ppaction://hlinkfile"/>
              </a:rPr>
              <a:t>21 fournisseurs de gaz</a:t>
            </a:r>
            <a:endParaRPr lang="fr-FR" dirty="0"/>
          </a:p>
          <a:p>
            <a:endParaRPr lang="fr-FR" dirty="0"/>
          </a:p>
          <a:p>
            <a:r>
              <a:rPr lang="fr-FR" sz="1600" i="1" dirty="0"/>
              <a:t>Source : energie-info.fr</a:t>
            </a:r>
          </a:p>
          <a:p>
            <a:endParaRPr lang="fr-FR" dirty="0"/>
          </a:p>
        </p:txBody>
      </p:sp>
      <p:pic>
        <p:nvPicPr>
          <p:cNvPr id="7" name="Image 6">
            <a:extLst>
              <a:ext uri="{FF2B5EF4-FFF2-40B4-BE49-F238E27FC236}">
                <a16:creationId xmlns:a16="http://schemas.microsoft.com/office/drawing/2014/main" id="{F37AC240-0CBE-47F7-B2DC-A2585A75FF55}"/>
              </a:ext>
            </a:extLst>
          </p:cNvPr>
          <p:cNvPicPr>
            <a:picLocks noChangeAspect="1"/>
          </p:cNvPicPr>
          <p:nvPr/>
        </p:nvPicPr>
        <p:blipFill>
          <a:blip r:embed="rId4"/>
          <a:stretch>
            <a:fillRect/>
          </a:stretch>
        </p:blipFill>
        <p:spPr>
          <a:xfrm>
            <a:off x="539552" y="5936735"/>
            <a:ext cx="735537" cy="435527"/>
          </a:xfrm>
          <a:prstGeom prst="rect">
            <a:avLst/>
          </a:prstGeom>
        </p:spPr>
      </p:pic>
      <p:pic>
        <p:nvPicPr>
          <p:cNvPr id="8" name="Image 7">
            <a:extLst>
              <a:ext uri="{FF2B5EF4-FFF2-40B4-BE49-F238E27FC236}">
                <a16:creationId xmlns:a16="http://schemas.microsoft.com/office/drawing/2014/main" id="{99832711-3D10-4B64-BCF1-7B72B11EF0FA}"/>
              </a:ext>
            </a:extLst>
          </p:cNvPr>
          <p:cNvPicPr>
            <a:picLocks noChangeAspect="1"/>
          </p:cNvPicPr>
          <p:nvPr/>
        </p:nvPicPr>
        <p:blipFill>
          <a:blip r:embed="rId5"/>
          <a:stretch>
            <a:fillRect/>
          </a:stretch>
        </p:blipFill>
        <p:spPr>
          <a:xfrm>
            <a:off x="1475656" y="5953917"/>
            <a:ext cx="892635" cy="419615"/>
          </a:xfrm>
          <a:prstGeom prst="rect">
            <a:avLst/>
          </a:prstGeom>
        </p:spPr>
      </p:pic>
      <p:pic>
        <p:nvPicPr>
          <p:cNvPr id="9" name="Image 8">
            <a:extLst>
              <a:ext uri="{FF2B5EF4-FFF2-40B4-BE49-F238E27FC236}">
                <a16:creationId xmlns:a16="http://schemas.microsoft.com/office/drawing/2014/main" id="{06DF81BE-5EA2-44D9-8EEA-A6AC974A8B6B}"/>
              </a:ext>
            </a:extLst>
          </p:cNvPr>
          <p:cNvPicPr>
            <a:picLocks noChangeAspect="1"/>
          </p:cNvPicPr>
          <p:nvPr/>
        </p:nvPicPr>
        <p:blipFill>
          <a:blip r:embed="rId6"/>
          <a:stretch>
            <a:fillRect/>
          </a:stretch>
        </p:blipFill>
        <p:spPr>
          <a:xfrm>
            <a:off x="2485394" y="5832475"/>
            <a:ext cx="981431" cy="539787"/>
          </a:xfrm>
          <a:prstGeom prst="rect">
            <a:avLst/>
          </a:prstGeom>
        </p:spPr>
      </p:pic>
      <p:pic>
        <p:nvPicPr>
          <p:cNvPr id="10" name="Image 9">
            <a:extLst>
              <a:ext uri="{FF2B5EF4-FFF2-40B4-BE49-F238E27FC236}">
                <a16:creationId xmlns:a16="http://schemas.microsoft.com/office/drawing/2014/main" id="{EB4CF5E1-E003-455A-BFE0-CA5B218F92ED}"/>
              </a:ext>
            </a:extLst>
          </p:cNvPr>
          <p:cNvPicPr>
            <a:picLocks noChangeAspect="1"/>
          </p:cNvPicPr>
          <p:nvPr/>
        </p:nvPicPr>
        <p:blipFill>
          <a:blip r:embed="rId7"/>
          <a:stretch>
            <a:fillRect/>
          </a:stretch>
        </p:blipFill>
        <p:spPr>
          <a:xfrm>
            <a:off x="3566797" y="5832475"/>
            <a:ext cx="952500" cy="523875"/>
          </a:xfrm>
          <a:prstGeom prst="rect">
            <a:avLst/>
          </a:prstGeom>
        </p:spPr>
      </p:pic>
      <p:pic>
        <p:nvPicPr>
          <p:cNvPr id="11" name="Image 10">
            <a:extLst>
              <a:ext uri="{FF2B5EF4-FFF2-40B4-BE49-F238E27FC236}">
                <a16:creationId xmlns:a16="http://schemas.microsoft.com/office/drawing/2014/main" id="{B00685CB-C0B1-4E8A-B4F2-703DCDB30B06}"/>
              </a:ext>
            </a:extLst>
          </p:cNvPr>
          <p:cNvPicPr>
            <a:picLocks noChangeAspect="1"/>
          </p:cNvPicPr>
          <p:nvPr/>
        </p:nvPicPr>
        <p:blipFill>
          <a:blip r:embed="rId8"/>
          <a:stretch>
            <a:fillRect/>
          </a:stretch>
        </p:blipFill>
        <p:spPr>
          <a:xfrm>
            <a:off x="4567432" y="5832475"/>
            <a:ext cx="806729" cy="443701"/>
          </a:xfrm>
          <a:prstGeom prst="rect">
            <a:avLst/>
          </a:prstGeom>
        </p:spPr>
      </p:pic>
      <p:pic>
        <p:nvPicPr>
          <p:cNvPr id="12" name="Image 11">
            <a:extLst>
              <a:ext uri="{FF2B5EF4-FFF2-40B4-BE49-F238E27FC236}">
                <a16:creationId xmlns:a16="http://schemas.microsoft.com/office/drawing/2014/main" id="{CF3FE3EA-F2FC-4036-A8A7-AD9F93AD59CD}"/>
              </a:ext>
            </a:extLst>
          </p:cNvPr>
          <p:cNvPicPr>
            <a:picLocks noChangeAspect="1"/>
          </p:cNvPicPr>
          <p:nvPr/>
        </p:nvPicPr>
        <p:blipFill>
          <a:blip r:embed="rId9"/>
          <a:stretch>
            <a:fillRect/>
          </a:stretch>
        </p:blipFill>
        <p:spPr>
          <a:xfrm>
            <a:off x="5422296" y="5745841"/>
            <a:ext cx="1024508" cy="563479"/>
          </a:xfrm>
          <a:prstGeom prst="rect">
            <a:avLst/>
          </a:prstGeom>
        </p:spPr>
      </p:pic>
      <p:pic>
        <p:nvPicPr>
          <p:cNvPr id="13" name="Image 12">
            <a:extLst>
              <a:ext uri="{FF2B5EF4-FFF2-40B4-BE49-F238E27FC236}">
                <a16:creationId xmlns:a16="http://schemas.microsoft.com/office/drawing/2014/main" id="{F421F444-946E-40DB-8BE0-90292D53F649}"/>
              </a:ext>
            </a:extLst>
          </p:cNvPr>
          <p:cNvPicPr>
            <a:picLocks noChangeAspect="1"/>
          </p:cNvPicPr>
          <p:nvPr/>
        </p:nvPicPr>
        <p:blipFill>
          <a:blip r:embed="rId10"/>
          <a:stretch>
            <a:fillRect/>
          </a:stretch>
        </p:blipFill>
        <p:spPr>
          <a:xfrm>
            <a:off x="6292024" y="5769178"/>
            <a:ext cx="1096516" cy="603084"/>
          </a:xfrm>
          <a:prstGeom prst="rect">
            <a:avLst/>
          </a:prstGeom>
        </p:spPr>
      </p:pic>
      <p:pic>
        <p:nvPicPr>
          <p:cNvPr id="14" name="Image 13">
            <a:extLst>
              <a:ext uri="{FF2B5EF4-FFF2-40B4-BE49-F238E27FC236}">
                <a16:creationId xmlns:a16="http://schemas.microsoft.com/office/drawing/2014/main" id="{5643EE3A-F091-4F85-AE6A-1AB26C18C763}"/>
              </a:ext>
            </a:extLst>
          </p:cNvPr>
          <p:cNvPicPr>
            <a:picLocks noChangeAspect="1"/>
          </p:cNvPicPr>
          <p:nvPr/>
        </p:nvPicPr>
        <p:blipFill>
          <a:blip r:embed="rId11"/>
          <a:stretch>
            <a:fillRect/>
          </a:stretch>
        </p:blipFill>
        <p:spPr>
          <a:xfrm>
            <a:off x="7472766" y="5748144"/>
            <a:ext cx="899797" cy="494888"/>
          </a:xfrm>
          <a:prstGeom prst="rect">
            <a:avLst/>
          </a:prstGeom>
        </p:spPr>
      </p:pic>
    </p:spTree>
    <p:extLst>
      <p:ext uri="{BB962C8B-B14F-4D97-AF65-F5344CB8AC3E}">
        <p14:creationId xmlns:p14="http://schemas.microsoft.com/office/powerpoint/2010/main" val="315246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D20780D-0CBD-4EA5-A05E-AB9F8FCA6D19}" type="slidenum">
              <a:rPr lang="fr-FR" smtClean="0"/>
              <a:pPr/>
              <a:t>11</a:t>
            </a:fld>
            <a:endParaRPr lang="fr-FR" dirty="0"/>
          </a:p>
        </p:txBody>
      </p:sp>
      <p:sp>
        <p:nvSpPr>
          <p:cNvPr id="6" name="ZoneTexte 5"/>
          <p:cNvSpPr txBox="1"/>
          <p:nvPr/>
        </p:nvSpPr>
        <p:spPr>
          <a:xfrm>
            <a:off x="899593" y="836712"/>
            <a:ext cx="7200800" cy="553998"/>
          </a:xfrm>
          <a:prstGeom prst="rect">
            <a:avLst/>
          </a:prstGeom>
          <a:noFill/>
        </p:spPr>
        <p:txBody>
          <a:bodyPr wrap="square" rtlCol="0">
            <a:spAutoFit/>
          </a:bodyPr>
          <a:lstStyle/>
          <a:p>
            <a:r>
              <a:rPr lang="fr-FR" sz="3000" dirty="0"/>
              <a:t>L’évolution des tarifs réglementés (électricité)</a:t>
            </a:r>
          </a:p>
        </p:txBody>
      </p:sp>
      <p:sp>
        <p:nvSpPr>
          <p:cNvPr id="3" name="ZoneTexte 2"/>
          <p:cNvSpPr txBox="1"/>
          <p:nvPr/>
        </p:nvSpPr>
        <p:spPr>
          <a:xfrm>
            <a:off x="755576" y="1565651"/>
            <a:ext cx="7344817" cy="369332"/>
          </a:xfrm>
          <a:prstGeom prst="rect">
            <a:avLst/>
          </a:prstGeom>
          <a:noFill/>
        </p:spPr>
        <p:txBody>
          <a:bodyPr wrap="square" rtlCol="0">
            <a:spAutoFit/>
          </a:bodyPr>
          <a:lstStyle/>
          <a:p>
            <a:r>
              <a:rPr lang="fr-FR" dirty="0"/>
              <a:t>Facture annuelle pour un client moyen Base 6kWh</a:t>
            </a:r>
          </a:p>
        </p:txBody>
      </p:sp>
      <p:pic>
        <p:nvPicPr>
          <p:cNvPr id="2" name="Image 1">
            <a:extLst>
              <a:ext uri="{FF2B5EF4-FFF2-40B4-BE49-F238E27FC236}">
                <a16:creationId xmlns:a16="http://schemas.microsoft.com/office/drawing/2014/main" id="{A2A5A5E6-97D9-4589-B5B7-BB7424B35B9E}"/>
              </a:ext>
            </a:extLst>
          </p:cNvPr>
          <p:cNvPicPr>
            <a:picLocks noChangeAspect="1"/>
          </p:cNvPicPr>
          <p:nvPr/>
        </p:nvPicPr>
        <p:blipFill>
          <a:blip r:embed="rId2"/>
          <a:stretch>
            <a:fillRect/>
          </a:stretch>
        </p:blipFill>
        <p:spPr>
          <a:xfrm>
            <a:off x="893881" y="2348880"/>
            <a:ext cx="7733407" cy="4101214"/>
          </a:xfrm>
          <a:prstGeom prst="rect">
            <a:avLst/>
          </a:prstGeom>
        </p:spPr>
      </p:pic>
    </p:spTree>
    <p:extLst>
      <p:ext uri="{BB962C8B-B14F-4D97-AF65-F5344CB8AC3E}">
        <p14:creationId xmlns:p14="http://schemas.microsoft.com/office/powerpoint/2010/main" val="315429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D20780D-0CBD-4EA5-A05E-AB9F8FCA6D19}" type="slidenum">
              <a:rPr lang="fr-FR" smtClean="0"/>
              <a:pPr/>
              <a:t>12</a:t>
            </a:fld>
            <a:endParaRPr lang="fr-FR" dirty="0"/>
          </a:p>
        </p:txBody>
      </p:sp>
      <p:sp>
        <p:nvSpPr>
          <p:cNvPr id="6" name="ZoneTexte 5"/>
          <p:cNvSpPr txBox="1"/>
          <p:nvPr/>
        </p:nvSpPr>
        <p:spPr>
          <a:xfrm>
            <a:off x="899593" y="836712"/>
            <a:ext cx="7200800" cy="553998"/>
          </a:xfrm>
          <a:prstGeom prst="rect">
            <a:avLst/>
          </a:prstGeom>
          <a:noFill/>
        </p:spPr>
        <p:txBody>
          <a:bodyPr wrap="square" rtlCol="0">
            <a:spAutoFit/>
          </a:bodyPr>
          <a:lstStyle/>
          <a:p>
            <a:r>
              <a:rPr lang="fr-FR" sz="3000" dirty="0"/>
              <a:t>L’évolution des tarifs réglementés (électricité)</a:t>
            </a:r>
          </a:p>
        </p:txBody>
      </p:sp>
      <p:sp>
        <p:nvSpPr>
          <p:cNvPr id="3" name="ZoneTexte 2"/>
          <p:cNvSpPr txBox="1"/>
          <p:nvPr/>
        </p:nvSpPr>
        <p:spPr>
          <a:xfrm>
            <a:off x="755576" y="1565651"/>
            <a:ext cx="7344817" cy="369332"/>
          </a:xfrm>
          <a:prstGeom prst="rect">
            <a:avLst/>
          </a:prstGeom>
          <a:noFill/>
        </p:spPr>
        <p:txBody>
          <a:bodyPr wrap="square" rtlCol="0">
            <a:spAutoFit/>
          </a:bodyPr>
          <a:lstStyle/>
          <a:p>
            <a:r>
              <a:rPr lang="fr-FR" dirty="0"/>
              <a:t>Facture annuelle pour un client HP/HC 9 kWh</a:t>
            </a:r>
          </a:p>
        </p:txBody>
      </p:sp>
      <p:pic>
        <p:nvPicPr>
          <p:cNvPr id="5" name="Image 4">
            <a:extLst>
              <a:ext uri="{FF2B5EF4-FFF2-40B4-BE49-F238E27FC236}">
                <a16:creationId xmlns:a16="http://schemas.microsoft.com/office/drawing/2014/main" id="{09E3901C-DE14-48FE-BB66-70578FA88919}"/>
              </a:ext>
            </a:extLst>
          </p:cNvPr>
          <p:cNvPicPr>
            <a:picLocks noChangeAspect="1"/>
          </p:cNvPicPr>
          <p:nvPr/>
        </p:nvPicPr>
        <p:blipFill>
          <a:blip r:embed="rId2"/>
          <a:stretch>
            <a:fillRect/>
          </a:stretch>
        </p:blipFill>
        <p:spPr>
          <a:xfrm>
            <a:off x="755576" y="2138492"/>
            <a:ext cx="7879824" cy="4381405"/>
          </a:xfrm>
          <a:prstGeom prst="rect">
            <a:avLst/>
          </a:prstGeom>
        </p:spPr>
      </p:pic>
    </p:spTree>
    <p:extLst>
      <p:ext uri="{BB962C8B-B14F-4D97-AF65-F5344CB8AC3E}">
        <p14:creationId xmlns:p14="http://schemas.microsoft.com/office/powerpoint/2010/main" val="3892874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55A4B-68F9-4E50-B75F-CC902ADE032B}"/>
              </a:ext>
            </a:extLst>
          </p:cNvPr>
          <p:cNvSpPr>
            <a:spLocks noGrp="1"/>
          </p:cNvSpPr>
          <p:nvPr>
            <p:ph type="title"/>
          </p:nvPr>
        </p:nvSpPr>
        <p:spPr/>
        <p:txBody>
          <a:bodyPr>
            <a:normAutofit/>
          </a:bodyPr>
          <a:lstStyle/>
          <a:p>
            <a:r>
              <a:rPr lang="fr-FR" sz="3000" dirty="0"/>
              <a:t>Choisir son fournisseur d’électricité</a:t>
            </a:r>
          </a:p>
        </p:txBody>
      </p:sp>
      <p:sp>
        <p:nvSpPr>
          <p:cNvPr id="4" name="Espace réservé du numéro de diapositive 3">
            <a:extLst>
              <a:ext uri="{FF2B5EF4-FFF2-40B4-BE49-F238E27FC236}">
                <a16:creationId xmlns:a16="http://schemas.microsoft.com/office/drawing/2014/main" id="{620ED9DB-640A-494E-ABF0-9FAFA22F4155}"/>
              </a:ext>
            </a:extLst>
          </p:cNvPr>
          <p:cNvSpPr>
            <a:spLocks noGrp="1"/>
          </p:cNvSpPr>
          <p:nvPr>
            <p:ph type="sldNum" sz="quarter" idx="12"/>
          </p:nvPr>
        </p:nvSpPr>
        <p:spPr/>
        <p:txBody>
          <a:bodyPr/>
          <a:lstStyle/>
          <a:p>
            <a:fld id="{6D20780D-0CBD-4EA5-A05E-AB9F8FCA6D19}" type="slidenum">
              <a:rPr lang="fr-FR" smtClean="0"/>
              <a:t>13</a:t>
            </a:fld>
            <a:endParaRPr lang="fr-FR"/>
          </a:p>
        </p:txBody>
      </p:sp>
      <p:pic>
        <p:nvPicPr>
          <p:cNvPr id="5" name="Image 4">
            <a:extLst>
              <a:ext uri="{FF2B5EF4-FFF2-40B4-BE49-F238E27FC236}">
                <a16:creationId xmlns:a16="http://schemas.microsoft.com/office/drawing/2014/main" id="{AF812F9E-EA17-4A76-95B0-1BE60B985D17}"/>
              </a:ext>
            </a:extLst>
          </p:cNvPr>
          <p:cNvPicPr>
            <a:picLocks noChangeAspect="1"/>
          </p:cNvPicPr>
          <p:nvPr/>
        </p:nvPicPr>
        <p:blipFill>
          <a:blip r:embed="rId2"/>
          <a:stretch>
            <a:fillRect/>
          </a:stretch>
        </p:blipFill>
        <p:spPr>
          <a:xfrm>
            <a:off x="912256" y="1844824"/>
            <a:ext cx="7741026" cy="4048498"/>
          </a:xfrm>
          <a:prstGeom prst="rect">
            <a:avLst/>
          </a:prstGeom>
        </p:spPr>
      </p:pic>
    </p:spTree>
    <p:extLst>
      <p:ext uri="{BB962C8B-B14F-4D97-AF65-F5344CB8AC3E}">
        <p14:creationId xmlns:p14="http://schemas.microsoft.com/office/powerpoint/2010/main" val="278461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6824241-68FA-4A68-BCA0-3A64CC66D4BA}"/>
              </a:ext>
            </a:extLst>
          </p:cNvPr>
          <p:cNvSpPr>
            <a:spLocks noGrp="1"/>
          </p:cNvSpPr>
          <p:nvPr>
            <p:ph type="sldNum" sz="quarter" idx="12"/>
          </p:nvPr>
        </p:nvSpPr>
        <p:spPr/>
        <p:txBody>
          <a:bodyPr/>
          <a:lstStyle/>
          <a:p>
            <a:fld id="{6D20780D-0CBD-4EA5-A05E-AB9F8FCA6D19}" type="slidenum">
              <a:rPr lang="fr-FR" smtClean="0"/>
              <a:t>14</a:t>
            </a:fld>
            <a:endParaRPr lang="fr-FR"/>
          </a:p>
        </p:txBody>
      </p:sp>
      <p:sp>
        <p:nvSpPr>
          <p:cNvPr id="5" name="Titre 1">
            <a:extLst>
              <a:ext uri="{FF2B5EF4-FFF2-40B4-BE49-F238E27FC236}">
                <a16:creationId xmlns:a16="http://schemas.microsoft.com/office/drawing/2014/main" id="{C3F3E212-A5C0-458F-BEEA-BFB6E1A73C5B}"/>
              </a:ext>
            </a:extLst>
          </p:cNvPr>
          <p:cNvSpPr>
            <a:spLocks noGrp="1"/>
          </p:cNvSpPr>
          <p:nvPr>
            <p:ph type="title"/>
          </p:nvPr>
        </p:nvSpPr>
        <p:spPr>
          <a:xfrm>
            <a:off x="457200" y="274638"/>
            <a:ext cx="8229600" cy="1143000"/>
          </a:xfrm>
        </p:spPr>
        <p:txBody>
          <a:bodyPr>
            <a:normAutofit/>
          </a:bodyPr>
          <a:lstStyle/>
          <a:p>
            <a:r>
              <a:rPr lang="fr-FR" sz="3000" dirty="0"/>
              <a:t>Choisir son contrat d’électricité</a:t>
            </a:r>
          </a:p>
        </p:txBody>
      </p:sp>
      <p:sp>
        <p:nvSpPr>
          <p:cNvPr id="8" name="ZoneTexte 7">
            <a:extLst>
              <a:ext uri="{FF2B5EF4-FFF2-40B4-BE49-F238E27FC236}">
                <a16:creationId xmlns:a16="http://schemas.microsoft.com/office/drawing/2014/main" id="{85F8C122-FB8C-4AC8-993D-4A8DE1AB517E}"/>
              </a:ext>
            </a:extLst>
          </p:cNvPr>
          <p:cNvSpPr txBox="1"/>
          <p:nvPr/>
        </p:nvSpPr>
        <p:spPr>
          <a:xfrm>
            <a:off x="457200" y="1424414"/>
            <a:ext cx="5050904" cy="461665"/>
          </a:xfrm>
          <a:prstGeom prst="rect">
            <a:avLst/>
          </a:prstGeom>
          <a:noFill/>
        </p:spPr>
        <p:txBody>
          <a:bodyPr wrap="square" rtlCol="0">
            <a:spAutoFit/>
          </a:bodyPr>
          <a:lstStyle/>
          <a:p>
            <a:r>
              <a:rPr lang="fr-FR" sz="2400" i="1" dirty="0"/>
              <a:t>Heures pleines /heures creuses</a:t>
            </a:r>
          </a:p>
        </p:txBody>
      </p:sp>
      <p:pic>
        <p:nvPicPr>
          <p:cNvPr id="2" name="Image 1">
            <a:extLst>
              <a:ext uri="{FF2B5EF4-FFF2-40B4-BE49-F238E27FC236}">
                <a16:creationId xmlns:a16="http://schemas.microsoft.com/office/drawing/2014/main" id="{4A293096-2AF7-442A-922B-9B71CAE64192}"/>
              </a:ext>
            </a:extLst>
          </p:cNvPr>
          <p:cNvPicPr>
            <a:picLocks noChangeAspect="1"/>
          </p:cNvPicPr>
          <p:nvPr/>
        </p:nvPicPr>
        <p:blipFill>
          <a:blip r:embed="rId2"/>
          <a:stretch>
            <a:fillRect/>
          </a:stretch>
        </p:blipFill>
        <p:spPr>
          <a:xfrm>
            <a:off x="2046548" y="2132958"/>
            <a:ext cx="5050904" cy="3276262"/>
          </a:xfrm>
          <a:prstGeom prst="rect">
            <a:avLst/>
          </a:prstGeom>
        </p:spPr>
      </p:pic>
      <p:cxnSp>
        <p:nvCxnSpPr>
          <p:cNvPr id="11" name="Connecteur droit 10">
            <a:extLst>
              <a:ext uri="{FF2B5EF4-FFF2-40B4-BE49-F238E27FC236}">
                <a16:creationId xmlns:a16="http://schemas.microsoft.com/office/drawing/2014/main" id="{B22D42F4-39B6-43C8-81EB-4EE4EAB4FAE1}"/>
              </a:ext>
            </a:extLst>
          </p:cNvPr>
          <p:cNvCxnSpPr/>
          <p:nvPr/>
        </p:nvCxnSpPr>
        <p:spPr>
          <a:xfrm>
            <a:off x="3275856" y="3061289"/>
            <a:ext cx="0" cy="180020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ZoneTexte 11">
            <a:extLst>
              <a:ext uri="{FF2B5EF4-FFF2-40B4-BE49-F238E27FC236}">
                <a16:creationId xmlns:a16="http://schemas.microsoft.com/office/drawing/2014/main" id="{0D4450DE-29CD-4F41-9673-8BA7CFFC3BE8}"/>
              </a:ext>
            </a:extLst>
          </p:cNvPr>
          <p:cNvSpPr txBox="1"/>
          <p:nvPr/>
        </p:nvSpPr>
        <p:spPr>
          <a:xfrm>
            <a:off x="899592" y="5805264"/>
            <a:ext cx="7128792" cy="646331"/>
          </a:xfrm>
          <a:prstGeom prst="rect">
            <a:avLst/>
          </a:prstGeom>
          <a:noFill/>
        </p:spPr>
        <p:txBody>
          <a:bodyPr wrap="square" rtlCol="0">
            <a:spAutoFit/>
          </a:bodyPr>
          <a:lstStyle/>
          <a:p>
            <a:r>
              <a:rPr lang="fr-FR" dirty="0"/>
              <a:t>Conclusion pour 6 kVA : le tarif « heures pleines/heures creuses » n’est rentable que si 30% de la consommation se situe en heures creuses.</a:t>
            </a:r>
          </a:p>
        </p:txBody>
      </p:sp>
    </p:spTree>
    <p:extLst>
      <p:ext uri="{BB962C8B-B14F-4D97-AF65-F5344CB8AC3E}">
        <p14:creationId xmlns:p14="http://schemas.microsoft.com/office/powerpoint/2010/main" val="292863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6824241-68FA-4A68-BCA0-3A64CC66D4BA}"/>
              </a:ext>
            </a:extLst>
          </p:cNvPr>
          <p:cNvSpPr>
            <a:spLocks noGrp="1"/>
          </p:cNvSpPr>
          <p:nvPr>
            <p:ph type="sldNum" sz="quarter" idx="12"/>
          </p:nvPr>
        </p:nvSpPr>
        <p:spPr/>
        <p:txBody>
          <a:bodyPr/>
          <a:lstStyle/>
          <a:p>
            <a:fld id="{6D20780D-0CBD-4EA5-A05E-AB9F8FCA6D19}" type="slidenum">
              <a:rPr lang="fr-FR" smtClean="0"/>
              <a:t>15</a:t>
            </a:fld>
            <a:endParaRPr lang="fr-FR"/>
          </a:p>
        </p:txBody>
      </p:sp>
      <p:sp>
        <p:nvSpPr>
          <p:cNvPr id="5" name="Titre 1">
            <a:extLst>
              <a:ext uri="{FF2B5EF4-FFF2-40B4-BE49-F238E27FC236}">
                <a16:creationId xmlns:a16="http://schemas.microsoft.com/office/drawing/2014/main" id="{C3F3E212-A5C0-458F-BEEA-BFB6E1A73C5B}"/>
              </a:ext>
            </a:extLst>
          </p:cNvPr>
          <p:cNvSpPr>
            <a:spLocks noGrp="1"/>
          </p:cNvSpPr>
          <p:nvPr>
            <p:ph type="title"/>
          </p:nvPr>
        </p:nvSpPr>
        <p:spPr>
          <a:xfrm>
            <a:off x="457200" y="274638"/>
            <a:ext cx="8229600" cy="1143000"/>
          </a:xfrm>
        </p:spPr>
        <p:txBody>
          <a:bodyPr>
            <a:normAutofit/>
          </a:bodyPr>
          <a:lstStyle/>
          <a:p>
            <a:r>
              <a:rPr lang="fr-FR" sz="3000" dirty="0"/>
              <a:t>Choisir son contrat d’électricité</a:t>
            </a:r>
          </a:p>
        </p:txBody>
      </p:sp>
      <p:graphicFrame>
        <p:nvGraphicFramePr>
          <p:cNvPr id="6" name="Tableau 5">
            <a:extLst>
              <a:ext uri="{FF2B5EF4-FFF2-40B4-BE49-F238E27FC236}">
                <a16:creationId xmlns:a16="http://schemas.microsoft.com/office/drawing/2014/main" id="{397A7321-F0B4-4CDD-8D6C-197E68166F1C}"/>
              </a:ext>
            </a:extLst>
          </p:cNvPr>
          <p:cNvGraphicFramePr>
            <a:graphicFrameLocks noGrp="1"/>
          </p:cNvGraphicFramePr>
          <p:nvPr>
            <p:extLst>
              <p:ext uri="{D42A27DB-BD31-4B8C-83A1-F6EECF244321}">
                <p14:modId xmlns:p14="http://schemas.microsoft.com/office/powerpoint/2010/main" val="1039311153"/>
              </p:ext>
            </p:extLst>
          </p:nvPr>
        </p:nvGraphicFramePr>
        <p:xfrm>
          <a:off x="3491880" y="2492896"/>
          <a:ext cx="4922832" cy="2468880"/>
        </p:xfrm>
        <a:graphic>
          <a:graphicData uri="http://schemas.openxmlformats.org/drawingml/2006/table">
            <a:tbl>
              <a:tblPr firstRow="1" bandRow="1">
                <a:tableStyleId>{5C22544A-7EE6-4342-B048-85BDC9FD1C3A}</a:tableStyleId>
              </a:tblPr>
              <a:tblGrid>
                <a:gridCol w="1640944">
                  <a:extLst>
                    <a:ext uri="{9D8B030D-6E8A-4147-A177-3AD203B41FA5}">
                      <a16:colId xmlns:a16="http://schemas.microsoft.com/office/drawing/2014/main" val="1869780792"/>
                    </a:ext>
                  </a:extLst>
                </a:gridCol>
                <a:gridCol w="1640944">
                  <a:extLst>
                    <a:ext uri="{9D8B030D-6E8A-4147-A177-3AD203B41FA5}">
                      <a16:colId xmlns:a16="http://schemas.microsoft.com/office/drawing/2014/main" val="4070848253"/>
                    </a:ext>
                  </a:extLst>
                </a:gridCol>
                <a:gridCol w="1640944">
                  <a:extLst>
                    <a:ext uri="{9D8B030D-6E8A-4147-A177-3AD203B41FA5}">
                      <a16:colId xmlns:a16="http://schemas.microsoft.com/office/drawing/2014/main" val="3942619129"/>
                    </a:ext>
                  </a:extLst>
                </a:gridCol>
              </a:tblGrid>
              <a:tr h="587872">
                <a:tc>
                  <a:txBody>
                    <a:bodyPr/>
                    <a:lstStyle/>
                    <a:p>
                      <a:pPr algn="ctr"/>
                      <a:r>
                        <a:rPr lang="fr-FR" dirty="0"/>
                        <a:t>Abonnement</a:t>
                      </a:r>
                    </a:p>
                    <a:p>
                      <a:pPr algn="ctr"/>
                      <a:r>
                        <a:rPr lang="fr-FR" dirty="0"/>
                        <a:t>€ / mois</a:t>
                      </a:r>
                    </a:p>
                  </a:txBody>
                  <a:tcPr/>
                </a:tc>
                <a:tc>
                  <a:txBody>
                    <a:bodyPr/>
                    <a:lstStyle/>
                    <a:p>
                      <a:pPr algn="ctr"/>
                      <a:r>
                        <a:rPr lang="fr-FR" dirty="0"/>
                        <a:t>Heures pleines €/kWh</a:t>
                      </a:r>
                    </a:p>
                  </a:txBody>
                  <a:tcPr/>
                </a:tc>
                <a:tc>
                  <a:txBody>
                    <a:bodyPr/>
                    <a:lstStyle/>
                    <a:p>
                      <a:pPr algn="ctr"/>
                      <a:r>
                        <a:rPr lang="fr-FR" dirty="0"/>
                        <a:t>Heures creuses €/kWh</a:t>
                      </a:r>
                    </a:p>
                  </a:txBody>
                  <a:tcPr/>
                </a:tc>
                <a:extLst>
                  <a:ext uri="{0D108BD9-81ED-4DB2-BD59-A6C34878D82A}">
                    <a16:rowId xmlns:a16="http://schemas.microsoft.com/office/drawing/2014/main" val="887242047"/>
                  </a:ext>
                </a:extLst>
              </a:tr>
              <a:tr h="353434">
                <a:tc>
                  <a:txBody>
                    <a:bodyPr/>
                    <a:lstStyle/>
                    <a:p>
                      <a:pPr algn="ctr"/>
                      <a:r>
                        <a:rPr lang="fr-FR" dirty="0"/>
                        <a:t>12,35</a:t>
                      </a:r>
                    </a:p>
                  </a:txBody>
                  <a:tcPr/>
                </a:tc>
                <a:tc>
                  <a:txBody>
                    <a:bodyPr/>
                    <a:lstStyle/>
                    <a:p>
                      <a:pPr algn="ctr"/>
                      <a:r>
                        <a:rPr lang="fr-FR" dirty="0"/>
                        <a:t>0,2228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0,1615</a:t>
                      </a:r>
                    </a:p>
                  </a:txBody>
                  <a:tcPr/>
                </a:tc>
                <a:extLst>
                  <a:ext uri="{0D108BD9-81ED-4DB2-BD59-A6C34878D82A}">
                    <a16:rowId xmlns:a16="http://schemas.microsoft.com/office/drawing/2014/main" val="4128768838"/>
                  </a:ext>
                </a:extLst>
              </a:tr>
              <a:tr h="353434">
                <a:tc>
                  <a:txBody>
                    <a:bodyPr/>
                    <a:lstStyle/>
                    <a:p>
                      <a:pPr algn="ctr"/>
                      <a:r>
                        <a:rPr lang="fr-FR" dirty="0"/>
                        <a:t>12,51</a:t>
                      </a:r>
                    </a:p>
                  </a:txBody>
                  <a:tcPr/>
                </a:tc>
                <a:tc>
                  <a:txBody>
                    <a:bodyPr/>
                    <a:lstStyle/>
                    <a:p>
                      <a:pPr algn="ctr"/>
                      <a:r>
                        <a:rPr lang="fr-FR" dirty="0"/>
                        <a:t>0,2413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0,1693</a:t>
                      </a:r>
                    </a:p>
                  </a:txBody>
                  <a:tcPr/>
                </a:tc>
                <a:extLst>
                  <a:ext uri="{0D108BD9-81ED-4DB2-BD59-A6C34878D82A}">
                    <a16:rowId xmlns:a16="http://schemas.microsoft.com/office/drawing/2014/main" val="734150025"/>
                  </a:ext>
                </a:extLst>
              </a:tr>
              <a:tr h="353434">
                <a:tc>
                  <a:txBody>
                    <a:bodyPr/>
                    <a:lstStyle/>
                    <a:p>
                      <a:pPr algn="ctr"/>
                      <a:r>
                        <a:rPr lang="fr-FR" dirty="0"/>
                        <a:t>12,28</a:t>
                      </a:r>
                    </a:p>
                  </a:txBody>
                  <a:tcPr/>
                </a:tc>
                <a:tc>
                  <a:txBody>
                    <a:bodyPr/>
                    <a:lstStyle/>
                    <a:p>
                      <a:pPr algn="ctr"/>
                      <a:r>
                        <a:rPr lang="fr-FR" dirty="0"/>
                        <a:t>0,1249 </a:t>
                      </a:r>
                    </a:p>
                  </a:txBody>
                  <a:tcPr/>
                </a:tc>
                <a:tc>
                  <a:txBody>
                    <a:bodyPr/>
                    <a:lstStyle/>
                    <a:p>
                      <a:pPr algn="ctr"/>
                      <a:r>
                        <a:rPr lang="fr-FR" dirty="0"/>
                        <a:t>0,0970</a:t>
                      </a:r>
                    </a:p>
                  </a:txBody>
                  <a:tcPr/>
                </a:tc>
                <a:extLst>
                  <a:ext uri="{0D108BD9-81ED-4DB2-BD59-A6C34878D82A}">
                    <a16:rowId xmlns:a16="http://schemas.microsoft.com/office/drawing/2014/main" val="4161388799"/>
                  </a:ext>
                </a:extLst>
              </a:tr>
              <a:tr h="353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12,28</a:t>
                      </a:r>
                    </a:p>
                  </a:txBody>
                  <a:tcPr/>
                </a:tc>
                <a:tc>
                  <a:txBody>
                    <a:bodyPr/>
                    <a:lstStyle/>
                    <a:p>
                      <a:pPr algn="ctr"/>
                      <a:r>
                        <a:rPr lang="fr-FR" dirty="0"/>
                        <a:t>0,1508</a:t>
                      </a:r>
                    </a:p>
                  </a:txBody>
                  <a:tcPr/>
                </a:tc>
                <a:tc>
                  <a:txBody>
                    <a:bodyPr/>
                    <a:lstStyle/>
                    <a:p>
                      <a:pPr algn="ctr"/>
                      <a:r>
                        <a:rPr lang="fr-FR" dirty="0"/>
                        <a:t>0,1140</a:t>
                      </a:r>
                    </a:p>
                  </a:txBody>
                  <a:tcPr/>
                </a:tc>
                <a:extLst>
                  <a:ext uri="{0D108BD9-81ED-4DB2-BD59-A6C34878D82A}">
                    <a16:rowId xmlns:a16="http://schemas.microsoft.com/office/drawing/2014/main" val="1009333650"/>
                  </a:ext>
                </a:extLst>
              </a:tr>
              <a:tr h="353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t>12,28</a:t>
                      </a:r>
                    </a:p>
                  </a:txBody>
                  <a:tcPr/>
                </a:tc>
                <a:tc>
                  <a:txBody>
                    <a:bodyPr/>
                    <a:lstStyle/>
                    <a:p>
                      <a:pPr algn="ctr"/>
                      <a:r>
                        <a:rPr lang="fr-FR" dirty="0"/>
                        <a:t>0,6712</a:t>
                      </a:r>
                    </a:p>
                  </a:txBody>
                  <a:tcPr/>
                </a:tc>
                <a:tc>
                  <a:txBody>
                    <a:bodyPr/>
                    <a:lstStyle/>
                    <a:p>
                      <a:pPr algn="ctr"/>
                      <a:r>
                        <a:rPr lang="fr-FR" dirty="0"/>
                        <a:t>0,1216</a:t>
                      </a:r>
                    </a:p>
                  </a:txBody>
                  <a:tcPr/>
                </a:tc>
                <a:extLst>
                  <a:ext uri="{0D108BD9-81ED-4DB2-BD59-A6C34878D82A}">
                    <a16:rowId xmlns:a16="http://schemas.microsoft.com/office/drawing/2014/main" val="588243132"/>
                  </a:ext>
                </a:extLst>
              </a:tr>
            </a:tbl>
          </a:graphicData>
        </a:graphic>
      </p:graphicFrame>
      <p:sp>
        <p:nvSpPr>
          <p:cNvPr id="7" name="ZoneTexte 6">
            <a:extLst>
              <a:ext uri="{FF2B5EF4-FFF2-40B4-BE49-F238E27FC236}">
                <a16:creationId xmlns:a16="http://schemas.microsoft.com/office/drawing/2014/main" id="{750E951E-07A3-4AE8-AC83-2DAF65B1ABB9}"/>
              </a:ext>
            </a:extLst>
          </p:cNvPr>
          <p:cNvSpPr txBox="1"/>
          <p:nvPr/>
        </p:nvSpPr>
        <p:spPr>
          <a:xfrm>
            <a:off x="457200" y="3114128"/>
            <a:ext cx="2846565" cy="1785104"/>
          </a:xfrm>
          <a:prstGeom prst="rect">
            <a:avLst/>
          </a:prstGeom>
          <a:noFill/>
        </p:spPr>
        <p:txBody>
          <a:bodyPr wrap="square" rtlCol="0">
            <a:spAutoFit/>
          </a:bodyPr>
          <a:lstStyle/>
          <a:p>
            <a:pPr algn="r"/>
            <a:r>
              <a:rPr lang="fr-FR" sz="2200" dirty="0"/>
              <a:t>Tarif Bleu </a:t>
            </a:r>
            <a:r>
              <a:rPr lang="fr-FR" sz="2200" dirty="0" err="1"/>
              <a:t>régl</a:t>
            </a:r>
            <a:r>
              <a:rPr lang="fr-FR" sz="2200" dirty="0"/>
              <a:t>.</a:t>
            </a:r>
          </a:p>
          <a:p>
            <a:pPr algn="r"/>
            <a:r>
              <a:rPr lang="fr-FR" sz="2200" dirty="0"/>
              <a:t>ZEN HP/HC week-end</a:t>
            </a:r>
          </a:p>
          <a:p>
            <a:pPr algn="r"/>
            <a:r>
              <a:rPr lang="fr-FR" sz="2200" dirty="0"/>
              <a:t>TEMPO Bleu</a:t>
            </a:r>
          </a:p>
          <a:p>
            <a:pPr algn="r"/>
            <a:r>
              <a:rPr lang="fr-FR" sz="2200" dirty="0"/>
              <a:t>TEMPO Blanc</a:t>
            </a:r>
          </a:p>
          <a:p>
            <a:pPr algn="r"/>
            <a:r>
              <a:rPr lang="fr-FR" sz="2200" dirty="0"/>
              <a:t>TEMPO Rouge</a:t>
            </a:r>
          </a:p>
        </p:txBody>
      </p:sp>
      <p:sp>
        <p:nvSpPr>
          <p:cNvPr id="8" name="ZoneTexte 7">
            <a:extLst>
              <a:ext uri="{FF2B5EF4-FFF2-40B4-BE49-F238E27FC236}">
                <a16:creationId xmlns:a16="http://schemas.microsoft.com/office/drawing/2014/main" id="{85F8C122-FB8C-4AC8-993D-4A8DE1AB517E}"/>
              </a:ext>
            </a:extLst>
          </p:cNvPr>
          <p:cNvSpPr txBox="1"/>
          <p:nvPr/>
        </p:nvSpPr>
        <p:spPr>
          <a:xfrm>
            <a:off x="457200" y="1556791"/>
            <a:ext cx="3343384" cy="523220"/>
          </a:xfrm>
          <a:prstGeom prst="rect">
            <a:avLst/>
          </a:prstGeom>
          <a:noFill/>
        </p:spPr>
        <p:txBody>
          <a:bodyPr wrap="square" rtlCol="0">
            <a:spAutoFit/>
          </a:bodyPr>
          <a:lstStyle/>
          <a:p>
            <a:r>
              <a:rPr lang="fr-FR" sz="2800" i="1" dirty="0"/>
              <a:t>Exemples chez EDF</a:t>
            </a:r>
          </a:p>
        </p:txBody>
      </p:sp>
      <p:sp>
        <p:nvSpPr>
          <p:cNvPr id="9" name="Forme libre : forme 8">
            <a:extLst>
              <a:ext uri="{FF2B5EF4-FFF2-40B4-BE49-F238E27FC236}">
                <a16:creationId xmlns:a16="http://schemas.microsoft.com/office/drawing/2014/main" id="{7F64134D-1DDE-40BA-A2C6-E891F59BC5C7}"/>
              </a:ext>
            </a:extLst>
          </p:cNvPr>
          <p:cNvSpPr/>
          <p:nvPr/>
        </p:nvSpPr>
        <p:spPr>
          <a:xfrm>
            <a:off x="5580112" y="4611102"/>
            <a:ext cx="774097" cy="350674"/>
          </a:xfrm>
          <a:custGeom>
            <a:avLst/>
            <a:gdLst>
              <a:gd name="connsiteX0" fmla="*/ 494060 w 731804"/>
              <a:gd name="connsiteY0" fmla="*/ 9144 h 420624"/>
              <a:gd name="connsiteX1" fmla="*/ 448340 w 731804"/>
              <a:gd name="connsiteY1" fmla="*/ 0 h 420624"/>
              <a:gd name="connsiteX2" fmla="*/ 274604 w 731804"/>
              <a:gd name="connsiteY2" fmla="*/ 18288 h 420624"/>
              <a:gd name="connsiteX3" fmla="*/ 137444 w 731804"/>
              <a:gd name="connsiteY3" fmla="*/ 27432 h 420624"/>
              <a:gd name="connsiteX4" fmla="*/ 82580 w 731804"/>
              <a:gd name="connsiteY4" fmla="*/ 54864 h 420624"/>
              <a:gd name="connsiteX5" fmla="*/ 27716 w 731804"/>
              <a:gd name="connsiteY5" fmla="*/ 91440 h 420624"/>
              <a:gd name="connsiteX6" fmla="*/ 9428 w 731804"/>
              <a:gd name="connsiteY6" fmla="*/ 118872 h 420624"/>
              <a:gd name="connsiteX7" fmla="*/ 9428 w 731804"/>
              <a:gd name="connsiteY7" fmla="*/ 228600 h 420624"/>
              <a:gd name="connsiteX8" fmla="*/ 18572 w 731804"/>
              <a:gd name="connsiteY8" fmla="*/ 256032 h 420624"/>
              <a:gd name="connsiteX9" fmla="*/ 55148 w 731804"/>
              <a:gd name="connsiteY9" fmla="*/ 310896 h 420624"/>
              <a:gd name="connsiteX10" fmla="*/ 73436 w 731804"/>
              <a:gd name="connsiteY10" fmla="*/ 338328 h 420624"/>
              <a:gd name="connsiteX11" fmla="*/ 128300 w 731804"/>
              <a:gd name="connsiteY11" fmla="*/ 374904 h 420624"/>
              <a:gd name="connsiteX12" fmla="*/ 155732 w 731804"/>
              <a:gd name="connsiteY12" fmla="*/ 393192 h 420624"/>
              <a:gd name="connsiteX13" fmla="*/ 183164 w 731804"/>
              <a:gd name="connsiteY13" fmla="*/ 402336 h 420624"/>
              <a:gd name="connsiteX14" fmla="*/ 247172 w 731804"/>
              <a:gd name="connsiteY14" fmla="*/ 420624 h 420624"/>
              <a:gd name="connsiteX15" fmla="*/ 576356 w 731804"/>
              <a:gd name="connsiteY15" fmla="*/ 402336 h 420624"/>
              <a:gd name="connsiteX16" fmla="*/ 676940 w 731804"/>
              <a:gd name="connsiteY16" fmla="*/ 374904 h 420624"/>
              <a:gd name="connsiteX17" fmla="*/ 722660 w 731804"/>
              <a:gd name="connsiteY17" fmla="*/ 320040 h 420624"/>
              <a:gd name="connsiteX18" fmla="*/ 731804 w 731804"/>
              <a:gd name="connsiteY18" fmla="*/ 292608 h 420624"/>
              <a:gd name="connsiteX19" fmla="*/ 722660 w 731804"/>
              <a:gd name="connsiteY19" fmla="*/ 155448 h 420624"/>
              <a:gd name="connsiteX20" fmla="*/ 649508 w 731804"/>
              <a:gd name="connsiteY20" fmla="*/ 64008 h 420624"/>
              <a:gd name="connsiteX21" fmla="*/ 622076 w 731804"/>
              <a:gd name="connsiteY21" fmla="*/ 45720 h 420624"/>
              <a:gd name="connsiteX22" fmla="*/ 494060 w 731804"/>
              <a:gd name="connsiteY22" fmla="*/ 9144 h 4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1804" h="420624">
                <a:moveTo>
                  <a:pt x="494060" y="9144"/>
                </a:moveTo>
                <a:cubicBezTo>
                  <a:pt x="478820" y="6096"/>
                  <a:pt x="463882" y="0"/>
                  <a:pt x="448340" y="0"/>
                </a:cubicBezTo>
                <a:cubicBezTo>
                  <a:pt x="270705" y="0"/>
                  <a:pt x="387459" y="7540"/>
                  <a:pt x="274604" y="18288"/>
                </a:cubicBezTo>
                <a:cubicBezTo>
                  <a:pt x="228989" y="22632"/>
                  <a:pt x="183164" y="24384"/>
                  <a:pt x="137444" y="27432"/>
                </a:cubicBezTo>
                <a:cubicBezTo>
                  <a:pt x="109951" y="36596"/>
                  <a:pt x="106215" y="35169"/>
                  <a:pt x="82580" y="54864"/>
                </a:cubicBezTo>
                <a:cubicBezTo>
                  <a:pt x="36917" y="92917"/>
                  <a:pt x="75925" y="75370"/>
                  <a:pt x="27716" y="91440"/>
                </a:cubicBezTo>
                <a:cubicBezTo>
                  <a:pt x="21620" y="100584"/>
                  <a:pt x="13757" y="108771"/>
                  <a:pt x="9428" y="118872"/>
                </a:cubicBezTo>
                <a:cubicBezTo>
                  <a:pt x="-7143" y="157537"/>
                  <a:pt x="1593" y="185509"/>
                  <a:pt x="9428" y="228600"/>
                </a:cubicBezTo>
                <a:cubicBezTo>
                  <a:pt x="11152" y="238083"/>
                  <a:pt x="13891" y="247606"/>
                  <a:pt x="18572" y="256032"/>
                </a:cubicBezTo>
                <a:cubicBezTo>
                  <a:pt x="29246" y="275245"/>
                  <a:pt x="42956" y="292608"/>
                  <a:pt x="55148" y="310896"/>
                </a:cubicBezTo>
                <a:cubicBezTo>
                  <a:pt x="61244" y="320040"/>
                  <a:pt x="64292" y="332232"/>
                  <a:pt x="73436" y="338328"/>
                </a:cubicBezTo>
                <a:lnTo>
                  <a:pt x="128300" y="374904"/>
                </a:lnTo>
                <a:cubicBezTo>
                  <a:pt x="137444" y="381000"/>
                  <a:pt x="145306" y="389717"/>
                  <a:pt x="155732" y="393192"/>
                </a:cubicBezTo>
                <a:cubicBezTo>
                  <a:pt x="164876" y="396240"/>
                  <a:pt x="173896" y="399688"/>
                  <a:pt x="183164" y="402336"/>
                </a:cubicBezTo>
                <a:cubicBezTo>
                  <a:pt x="263536" y="425299"/>
                  <a:pt x="181399" y="398700"/>
                  <a:pt x="247172" y="420624"/>
                </a:cubicBezTo>
                <a:cubicBezTo>
                  <a:pt x="301827" y="418672"/>
                  <a:pt x="483479" y="419750"/>
                  <a:pt x="576356" y="402336"/>
                </a:cubicBezTo>
                <a:cubicBezTo>
                  <a:pt x="623500" y="393496"/>
                  <a:pt x="639223" y="387476"/>
                  <a:pt x="676940" y="374904"/>
                </a:cubicBezTo>
                <a:cubicBezTo>
                  <a:pt x="697163" y="354681"/>
                  <a:pt x="709929" y="345501"/>
                  <a:pt x="722660" y="320040"/>
                </a:cubicBezTo>
                <a:cubicBezTo>
                  <a:pt x="726971" y="311419"/>
                  <a:pt x="728756" y="301752"/>
                  <a:pt x="731804" y="292608"/>
                </a:cubicBezTo>
                <a:cubicBezTo>
                  <a:pt x="728756" y="246888"/>
                  <a:pt x="729140" y="200809"/>
                  <a:pt x="722660" y="155448"/>
                </a:cubicBezTo>
                <a:cubicBezTo>
                  <a:pt x="713362" y="90359"/>
                  <a:pt x="702237" y="99161"/>
                  <a:pt x="649508" y="64008"/>
                </a:cubicBezTo>
                <a:cubicBezTo>
                  <a:pt x="640364" y="57912"/>
                  <a:pt x="633066" y="45720"/>
                  <a:pt x="622076" y="45720"/>
                </a:cubicBezTo>
                <a:lnTo>
                  <a:pt x="494060" y="9144"/>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72629F69-5848-4C1A-BACC-F46D6385489C}"/>
              </a:ext>
            </a:extLst>
          </p:cNvPr>
          <p:cNvSpPr txBox="1"/>
          <p:nvPr/>
        </p:nvSpPr>
        <p:spPr>
          <a:xfrm>
            <a:off x="6289459" y="4857834"/>
            <a:ext cx="270041" cy="369332"/>
          </a:xfrm>
          <a:prstGeom prst="rect">
            <a:avLst/>
          </a:prstGeom>
          <a:noFill/>
        </p:spPr>
        <p:txBody>
          <a:bodyPr wrap="square" rtlCol="0">
            <a:spAutoFit/>
          </a:bodyPr>
          <a:lstStyle/>
          <a:p>
            <a:r>
              <a:rPr lang="fr-FR" dirty="0">
                <a:solidFill>
                  <a:srgbClr val="FF0000"/>
                </a:solidFill>
              </a:rPr>
              <a:t>!</a:t>
            </a:r>
          </a:p>
        </p:txBody>
      </p:sp>
    </p:spTree>
    <p:extLst>
      <p:ext uri="{BB962C8B-B14F-4D97-AF65-F5344CB8AC3E}">
        <p14:creationId xmlns:p14="http://schemas.microsoft.com/office/powerpoint/2010/main" val="106976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D20780D-0CBD-4EA5-A05E-AB9F8FCA6D19}" type="slidenum">
              <a:rPr lang="fr-FR" smtClean="0"/>
              <a:pPr/>
              <a:t>16</a:t>
            </a:fld>
            <a:endParaRPr lang="fr-FR" dirty="0"/>
          </a:p>
        </p:txBody>
      </p:sp>
      <p:sp>
        <p:nvSpPr>
          <p:cNvPr id="6" name="ZoneTexte 5"/>
          <p:cNvSpPr txBox="1"/>
          <p:nvPr/>
        </p:nvSpPr>
        <p:spPr>
          <a:xfrm>
            <a:off x="1691681" y="836712"/>
            <a:ext cx="6408712" cy="553998"/>
          </a:xfrm>
          <a:prstGeom prst="rect">
            <a:avLst/>
          </a:prstGeom>
          <a:noFill/>
        </p:spPr>
        <p:txBody>
          <a:bodyPr wrap="square" rtlCol="0">
            <a:spAutoFit/>
          </a:bodyPr>
          <a:lstStyle/>
          <a:p>
            <a:r>
              <a:rPr lang="fr-FR" sz="3000" dirty="0"/>
              <a:t>L’évolution des tarifs réglementés (gaz)</a:t>
            </a:r>
          </a:p>
        </p:txBody>
      </p:sp>
      <p:sp>
        <p:nvSpPr>
          <p:cNvPr id="5" name="ZoneTexte 4"/>
          <p:cNvSpPr txBox="1"/>
          <p:nvPr/>
        </p:nvSpPr>
        <p:spPr>
          <a:xfrm>
            <a:off x="755576" y="1565651"/>
            <a:ext cx="7344817" cy="369332"/>
          </a:xfrm>
          <a:prstGeom prst="rect">
            <a:avLst/>
          </a:prstGeom>
          <a:noFill/>
        </p:spPr>
        <p:txBody>
          <a:bodyPr wrap="square" rtlCol="0">
            <a:spAutoFit/>
          </a:bodyPr>
          <a:lstStyle/>
          <a:p>
            <a:r>
              <a:rPr lang="fr-FR" dirty="0"/>
              <a:t>Impact du bouclier tarifaire, prolongé jusqu’au 31/12/2023.</a:t>
            </a:r>
          </a:p>
        </p:txBody>
      </p:sp>
      <p:pic>
        <p:nvPicPr>
          <p:cNvPr id="3" name="Image 2">
            <a:extLst>
              <a:ext uri="{FF2B5EF4-FFF2-40B4-BE49-F238E27FC236}">
                <a16:creationId xmlns:a16="http://schemas.microsoft.com/office/drawing/2014/main" id="{CB6FCF3C-AC6D-4C90-B640-6DFCE9153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1" y="2253138"/>
            <a:ext cx="7056785" cy="4082636"/>
          </a:xfrm>
          <a:prstGeom prst="rect">
            <a:avLst/>
          </a:prstGeom>
        </p:spPr>
      </p:pic>
    </p:spTree>
    <p:extLst>
      <p:ext uri="{BB962C8B-B14F-4D97-AF65-F5344CB8AC3E}">
        <p14:creationId xmlns:p14="http://schemas.microsoft.com/office/powerpoint/2010/main" val="234583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3E4207-F311-41EF-9CF1-218BF79291D6}"/>
              </a:ext>
            </a:extLst>
          </p:cNvPr>
          <p:cNvSpPr>
            <a:spLocks noGrp="1"/>
          </p:cNvSpPr>
          <p:nvPr>
            <p:ph type="sldNum" sz="quarter" idx="12"/>
          </p:nvPr>
        </p:nvSpPr>
        <p:spPr/>
        <p:txBody>
          <a:bodyPr/>
          <a:lstStyle/>
          <a:p>
            <a:fld id="{6D20780D-0CBD-4EA5-A05E-AB9F8FCA6D19}" type="slidenum">
              <a:rPr lang="fr-FR" smtClean="0"/>
              <a:t>17</a:t>
            </a:fld>
            <a:endParaRPr lang="fr-FR" dirty="0"/>
          </a:p>
        </p:txBody>
      </p:sp>
      <p:sp>
        <p:nvSpPr>
          <p:cNvPr id="6" name="ZoneTexte 5">
            <a:extLst>
              <a:ext uri="{FF2B5EF4-FFF2-40B4-BE49-F238E27FC236}">
                <a16:creationId xmlns:a16="http://schemas.microsoft.com/office/drawing/2014/main" id="{55548906-2659-4FE7-A7C3-C307B4457BFE}"/>
              </a:ext>
            </a:extLst>
          </p:cNvPr>
          <p:cNvSpPr txBox="1"/>
          <p:nvPr/>
        </p:nvSpPr>
        <p:spPr>
          <a:xfrm>
            <a:off x="1691680" y="559380"/>
            <a:ext cx="6408712" cy="923330"/>
          </a:xfrm>
          <a:prstGeom prst="rect">
            <a:avLst/>
          </a:prstGeom>
          <a:noFill/>
        </p:spPr>
        <p:txBody>
          <a:bodyPr wrap="square" rtlCol="0">
            <a:spAutoFit/>
          </a:bodyPr>
          <a:lstStyle/>
          <a:p>
            <a:r>
              <a:rPr lang="fr-FR" sz="3000" dirty="0"/>
              <a:t>Les tarifs libres du gaz</a:t>
            </a:r>
          </a:p>
          <a:p>
            <a:r>
              <a:rPr lang="fr-FR" sz="2400" dirty="0"/>
              <a:t>Exemples de prix pratiqués (1</a:t>
            </a:r>
            <a:r>
              <a:rPr lang="fr-FR" sz="2400" baseline="30000" dirty="0"/>
              <a:t>er</a:t>
            </a:r>
            <a:r>
              <a:rPr lang="fr-FR" sz="2400" dirty="0"/>
              <a:t> avril 2023)</a:t>
            </a:r>
          </a:p>
        </p:txBody>
      </p:sp>
      <p:sp>
        <p:nvSpPr>
          <p:cNvPr id="9" name="ZoneTexte 8">
            <a:extLst>
              <a:ext uri="{FF2B5EF4-FFF2-40B4-BE49-F238E27FC236}">
                <a16:creationId xmlns:a16="http://schemas.microsoft.com/office/drawing/2014/main" id="{82CD300D-71C7-4FD7-BB72-02E7739D315F}"/>
              </a:ext>
            </a:extLst>
          </p:cNvPr>
          <p:cNvSpPr txBox="1"/>
          <p:nvPr/>
        </p:nvSpPr>
        <p:spPr>
          <a:xfrm>
            <a:off x="2195736" y="5226341"/>
            <a:ext cx="1152128" cy="307777"/>
          </a:xfrm>
          <a:prstGeom prst="rect">
            <a:avLst/>
          </a:prstGeom>
          <a:noFill/>
        </p:spPr>
        <p:txBody>
          <a:bodyPr wrap="square" rtlCol="0">
            <a:spAutoFit/>
          </a:bodyPr>
          <a:lstStyle/>
          <a:p>
            <a:r>
              <a:rPr lang="fr-FR" sz="1400" dirty="0">
                <a:solidFill>
                  <a:schemeClr val="bg1"/>
                </a:solidFill>
              </a:rPr>
              <a:t>Russie</a:t>
            </a:r>
          </a:p>
        </p:txBody>
      </p:sp>
      <p:sp>
        <p:nvSpPr>
          <p:cNvPr id="3" name="ZoneTexte 2">
            <a:extLst>
              <a:ext uri="{FF2B5EF4-FFF2-40B4-BE49-F238E27FC236}">
                <a16:creationId xmlns:a16="http://schemas.microsoft.com/office/drawing/2014/main" id="{257F8F48-8CB3-4139-B683-C584D4674F04}"/>
              </a:ext>
            </a:extLst>
          </p:cNvPr>
          <p:cNvSpPr txBox="1"/>
          <p:nvPr/>
        </p:nvSpPr>
        <p:spPr>
          <a:xfrm>
            <a:off x="1367644" y="5280856"/>
            <a:ext cx="7056784" cy="646331"/>
          </a:xfrm>
          <a:prstGeom prst="rect">
            <a:avLst/>
          </a:prstGeom>
          <a:noFill/>
        </p:spPr>
        <p:txBody>
          <a:bodyPr wrap="square" rtlCol="0">
            <a:spAutoFit/>
          </a:bodyPr>
          <a:lstStyle/>
          <a:p>
            <a:r>
              <a:rPr lang="fr-FR" i="1" dirty="0"/>
              <a:t>Campagne UFC-Que Choisir 2019 : EKWATEUR kWh à 0,0483€</a:t>
            </a:r>
          </a:p>
          <a:p>
            <a:r>
              <a:rPr lang="fr-FR" i="1" dirty="0"/>
              <a:t>Total annuel pour 12.000 kWh : 850€ </a:t>
            </a:r>
          </a:p>
        </p:txBody>
      </p:sp>
      <p:graphicFrame>
        <p:nvGraphicFramePr>
          <p:cNvPr id="5" name="Objet 4">
            <a:extLst>
              <a:ext uri="{FF2B5EF4-FFF2-40B4-BE49-F238E27FC236}">
                <a16:creationId xmlns:a16="http://schemas.microsoft.com/office/drawing/2014/main" id="{4B56E8EF-A8E1-4A2F-8407-89839D31B4AD}"/>
              </a:ext>
            </a:extLst>
          </p:cNvPr>
          <p:cNvGraphicFramePr>
            <a:graphicFrameLocks noChangeAspect="1"/>
          </p:cNvGraphicFramePr>
          <p:nvPr>
            <p:extLst>
              <p:ext uri="{D42A27DB-BD31-4B8C-83A1-F6EECF244321}">
                <p14:modId xmlns:p14="http://schemas.microsoft.com/office/powerpoint/2010/main" val="2994144376"/>
              </p:ext>
            </p:extLst>
          </p:nvPr>
        </p:nvGraphicFramePr>
        <p:xfrm>
          <a:off x="1014413" y="2271713"/>
          <a:ext cx="7115175" cy="2314575"/>
        </p:xfrm>
        <a:graphic>
          <a:graphicData uri="http://schemas.openxmlformats.org/presentationml/2006/ole">
            <mc:AlternateContent xmlns:mc="http://schemas.openxmlformats.org/markup-compatibility/2006">
              <mc:Choice xmlns:v="urn:schemas-microsoft-com:vml" Requires="v">
                <p:oleObj spid="_x0000_s1030" name="Worksheet" r:id="rId3" imgW="7115194" imgH="2314575" progId="Excel.Sheet.12">
                  <p:embed/>
                </p:oleObj>
              </mc:Choice>
              <mc:Fallback>
                <p:oleObj name="Worksheet" r:id="rId3" imgW="7115194" imgH="2314575" progId="Excel.Sheet.12">
                  <p:embed/>
                  <p:pic>
                    <p:nvPicPr>
                      <p:cNvPr id="0" name=""/>
                      <p:cNvPicPr/>
                      <p:nvPr/>
                    </p:nvPicPr>
                    <p:blipFill>
                      <a:blip r:embed="rId4"/>
                      <a:stretch>
                        <a:fillRect/>
                      </a:stretch>
                    </p:blipFill>
                    <p:spPr>
                      <a:xfrm>
                        <a:off x="1014413" y="2271713"/>
                        <a:ext cx="7115175" cy="2314575"/>
                      </a:xfrm>
                      <a:prstGeom prst="rect">
                        <a:avLst/>
                      </a:prstGeom>
                    </p:spPr>
                  </p:pic>
                </p:oleObj>
              </mc:Fallback>
            </mc:AlternateContent>
          </a:graphicData>
        </a:graphic>
      </p:graphicFrame>
    </p:spTree>
    <p:extLst>
      <p:ext uri="{BB962C8B-B14F-4D97-AF65-F5344CB8AC3E}">
        <p14:creationId xmlns:p14="http://schemas.microsoft.com/office/powerpoint/2010/main" val="86784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7537391-D282-414B-8B80-FE65CAEEE5FF}"/>
              </a:ext>
            </a:extLst>
          </p:cNvPr>
          <p:cNvSpPr>
            <a:spLocks noGrp="1"/>
          </p:cNvSpPr>
          <p:nvPr>
            <p:ph type="sldNum" sz="quarter" idx="12"/>
          </p:nvPr>
        </p:nvSpPr>
        <p:spPr/>
        <p:txBody>
          <a:bodyPr/>
          <a:lstStyle/>
          <a:p>
            <a:fld id="{6D20780D-0CBD-4EA5-A05E-AB9F8FCA6D19}" type="slidenum">
              <a:rPr lang="fr-FR" smtClean="0"/>
              <a:t>18</a:t>
            </a:fld>
            <a:endParaRPr lang="fr-FR"/>
          </a:p>
        </p:txBody>
      </p:sp>
      <p:sp>
        <p:nvSpPr>
          <p:cNvPr id="5" name="Rectangle 4">
            <a:extLst>
              <a:ext uri="{FF2B5EF4-FFF2-40B4-BE49-F238E27FC236}">
                <a16:creationId xmlns:a16="http://schemas.microsoft.com/office/drawing/2014/main" id="{14465EAF-F20F-4AA5-8F38-FC1A378FD7AA}"/>
              </a:ext>
            </a:extLst>
          </p:cNvPr>
          <p:cNvSpPr/>
          <p:nvPr/>
        </p:nvSpPr>
        <p:spPr>
          <a:xfrm>
            <a:off x="611560" y="1700808"/>
            <a:ext cx="7920880" cy="2862322"/>
          </a:xfrm>
          <a:prstGeom prst="rect">
            <a:avLst/>
          </a:prstGeom>
        </p:spPr>
        <p:txBody>
          <a:bodyPr wrap="square">
            <a:spAutoFit/>
          </a:bodyPr>
          <a:lstStyle/>
          <a:p>
            <a:endParaRPr lang="fr-FR" b="1" dirty="0"/>
          </a:p>
          <a:p>
            <a:r>
              <a:rPr lang="fr-FR" dirty="0"/>
              <a:t>La loi « énergie-climat » du 8/11/2019 met fin aux tarifs réglementés du gaz :</a:t>
            </a:r>
          </a:p>
          <a:p>
            <a:pPr marL="285750" indent="-285750">
              <a:buFont typeface="Arial" panose="020B0604020202020204" pitchFamily="34" charset="0"/>
              <a:buChar char="•"/>
            </a:pPr>
            <a:r>
              <a:rPr lang="fr-FR" dirty="0"/>
              <a:t>Depuis novembre 2019, plus aucun nouveau contrat au tarif réglementé.</a:t>
            </a:r>
          </a:p>
          <a:p>
            <a:pPr marL="285750" indent="-285750">
              <a:buFont typeface="Arial" panose="020B0604020202020204" pitchFamily="34" charset="0"/>
              <a:buChar char="•"/>
            </a:pPr>
            <a:r>
              <a:rPr lang="fr-FR" dirty="0"/>
              <a:t>Bascule automatique chez ENGIE au 1/7/2023 si aucune démarche n’est faite.</a:t>
            </a:r>
          </a:p>
          <a:p>
            <a:pPr marL="285750" indent="-285750">
              <a:buFont typeface="Arial" panose="020B0604020202020204" pitchFamily="34" charset="0"/>
              <a:buChar char="•"/>
            </a:pPr>
            <a:r>
              <a:rPr lang="fr-FR" dirty="0"/>
              <a:t>Pas de coupure, pas de changement de compteur. Pas de frais.</a:t>
            </a:r>
          </a:p>
          <a:p>
            <a:endParaRPr lang="fr-FR" dirty="0"/>
          </a:p>
          <a:p>
            <a:r>
              <a:rPr lang="fr-FR" dirty="0"/>
              <a:t>Recommandation de l’UFC-Que Choisir : conserver le tarif réglementé jusqu’au dernier jour. </a:t>
            </a:r>
          </a:p>
          <a:p>
            <a:endParaRPr lang="fr-FR" dirty="0"/>
          </a:p>
          <a:p>
            <a:r>
              <a:rPr lang="fr-FR" dirty="0"/>
              <a:t>ÉVITER LES DÉMARCHEURS A DOMICILE OU PAR TÉLÉPHONE</a:t>
            </a:r>
          </a:p>
        </p:txBody>
      </p:sp>
      <p:sp>
        <p:nvSpPr>
          <p:cNvPr id="6" name="ZoneTexte 5">
            <a:extLst>
              <a:ext uri="{FF2B5EF4-FFF2-40B4-BE49-F238E27FC236}">
                <a16:creationId xmlns:a16="http://schemas.microsoft.com/office/drawing/2014/main" id="{1AD990F0-7F3D-490A-A87C-E4B41EF763FC}"/>
              </a:ext>
            </a:extLst>
          </p:cNvPr>
          <p:cNvSpPr txBox="1"/>
          <p:nvPr/>
        </p:nvSpPr>
        <p:spPr>
          <a:xfrm>
            <a:off x="827584" y="836712"/>
            <a:ext cx="6552728" cy="553998"/>
          </a:xfrm>
          <a:prstGeom prst="rect">
            <a:avLst/>
          </a:prstGeom>
          <a:noFill/>
        </p:spPr>
        <p:txBody>
          <a:bodyPr wrap="square" rtlCol="0">
            <a:spAutoFit/>
          </a:bodyPr>
          <a:lstStyle/>
          <a:p>
            <a:r>
              <a:rPr lang="fr-FR" sz="3000" dirty="0"/>
              <a:t>Disparition des tarifs réglementés du gaz</a:t>
            </a:r>
          </a:p>
        </p:txBody>
      </p:sp>
      <p:pic>
        <p:nvPicPr>
          <p:cNvPr id="9" name="Image 8">
            <a:extLst>
              <a:ext uri="{FF2B5EF4-FFF2-40B4-BE49-F238E27FC236}">
                <a16:creationId xmlns:a16="http://schemas.microsoft.com/office/drawing/2014/main" id="{A00F1D54-7CAB-4307-91E3-09E7807192BF}"/>
              </a:ext>
            </a:extLst>
          </p:cNvPr>
          <p:cNvPicPr>
            <a:picLocks noChangeAspect="1"/>
          </p:cNvPicPr>
          <p:nvPr/>
        </p:nvPicPr>
        <p:blipFill>
          <a:blip r:embed="rId2"/>
          <a:stretch>
            <a:fillRect/>
          </a:stretch>
        </p:blipFill>
        <p:spPr>
          <a:xfrm>
            <a:off x="7590929" y="692696"/>
            <a:ext cx="725487" cy="896190"/>
          </a:xfrm>
          <a:prstGeom prst="rect">
            <a:avLst/>
          </a:prstGeom>
        </p:spPr>
      </p:pic>
    </p:spTree>
    <p:extLst>
      <p:ext uri="{BB962C8B-B14F-4D97-AF65-F5344CB8AC3E}">
        <p14:creationId xmlns:p14="http://schemas.microsoft.com/office/powerpoint/2010/main" val="299898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D20780D-0CBD-4EA5-A05E-AB9F8FCA6D19}" type="slidenum">
              <a:rPr lang="fr-FR" smtClean="0"/>
              <a:t>19</a:t>
            </a:fld>
            <a:endParaRPr lang="fr-FR"/>
          </a:p>
        </p:txBody>
      </p:sp>
      <p:sp>
        <p:nvSpPr>
          <p:cNvPr id="5" name="Rectangle 4"/>
          <p:cNvSpPr/>
          <p:nvPr/>
        </p:nvSpPr>
        <p:spPr>
          <a:xfrm>
            <a:off x="899592" y="1699542"/>
            <a:ext cx="7344816" cy="3074944"/>
          </a:xfrm>
          <a:prstGeom prst="rect">
            <a:avLst/>
          </a:prstGeom>
        </p:spPr>
        <p:txBody>
          <a:bodyPr wrap="square">
            <a:spAutoFit/>
          </a:bodyPr>
          <a:lstStyle/>
          <a:p>
            <a:pPr>
              <a:spcAft>
                <a:spcPts val="1000"/>
              </a:spcAft>
            </a:pPr>
            <a:r>
              <a:rPr lang="fr-FR" sz="2400" dirty="0">
                <a:latin typeface="Calibri" panose="020F0502020204030204" pitchFamily="34" charset="0"/>
                <a:ea typeface="Calibri" panose="020F0502020204030204" pitchFamily="34" charset="0"/>
                <a:cs typeface="Times New Roman" panose="02020603050405020304" pitchFamily="18" charset="0"/>
              </a:rPr>
              <a:t>Il suffit de signer avec un autre fournisseur, c’est lui qui s’occupe de tout. Le changement est sans frais et n’entraine aucune rupture d’approvisionnement. </a:t>
            </a:r>
          </a:p>
          <a:p>
            <a:pPr>
              <a:lnSpc>
                <a:spcPct val="115000"/>
              </a:lnSpc>
              <a:spcAft>
                <a:spcPts val="1000"/>
              </a:spcAft>
            </a:pPr>
            <a:r>
              <a:rPr lang="fr-FR" sz="24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conjoncture en 2023 </a:t>
            </a:r>
          </a:p>
          <a:p>
            <a:pPr marL="285750" indent="-285750">
              <a:spcAft>
                <a:spcPts val="1000"/>
              </a:spcAft>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Moins de contrats à prix fixes et à longue durée.</a:t>
            </a:r>
          </a:p>
          <a:p>
            <a:pPr marL="285750" indent="-285750">
              <a:spcAft>
                <a:spcPts val="1000"/>
              </a:spcAft>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Suivre les mesures gouvernementales de près.</a:t>
            </a:r>
          </a:p>
          <a:p>
            <a:pPr marL="285750" indent="-285750">
              <a:spcAft>
                <a:spcPts val="1000"/>
              </a:spcAft>
              <a:buFont typeface="Arial" panose="020B0604020202020204" pitchFamily="34" charset="0"/>
              <a:buChar char="•"/>
            </a:pPr>
            <a:r>
              <a:rPr lang="fr-FR" dirty="0">
                <a:latin typeface="Calibri" panose="020F0502020204030204" pitchFamily="34" charset="0"/>
                <a:ea typeface="Calibri" panose="020F0502020204030204" pitchFamily="34" charset="0"/>
                <a:cs typeface="Times New Roman" panose="02020603050405020304" pitchFamily="18" charset="0"/>
              </a:rPr>
              <a:t>Certains fournisseurs ont abandonné leurs clients.</a:t>
            </a:r>
          </a:p>
        </p:txBody>
      </p:sp>
      <p:sp>
        <p:nvSpPr>
          <p:cNvPr id="6" name="ZoneTexte 5"/>
          <p:cNvSpPr txBox="1"/>
          <p:nvPr/>
        </p:nvSpPr>
        <p:spPr>
          <a:xfrm>
            <a:off x="2452793" y="836712"/>
            <a:ext cx="5647599" cy="553998"/>
          </a:xfrm>
          <a:prstGeom prst="rect">
            <a:avLst/>
          </a:prstGeom>
          <a:noFill/>
        </p:spPr>
        <p:txBody>
          <a:bodyPr wrap="square" rtlCol="0">
            <a:spAutoFit/>
          </a:bodyPr>
          <a:lstStyle/>
          <a:p>
            <a:r>
              <a:rPr lang="fr-FR" sz="3000" dirty="0"/>
              <a:t>Changer de fournisseur ?</a:t>
            </a:r>
          </a:p>
        </p:txBody>
      </p:sp>
      <p:pic>
        <p:nvPicPr>
          <p:cNvPr id="2" name="Image 1">
            <a:extLst>
              <a:ext uri="{FF2B5EF4-FFF2-40B4-BE49-F238E27FC236}">
                <a16:creationId xmlns:a16="http://schemas.microsoft.com/office/drawing/2014/main" id="{477B655E-6710-4F53-A175-BBA24A1BB347}"/>
              </a:ext>
            </a:extLst>
          </p:cNvPr>
          <p:cNvPicPr>
            <a:picLocks noChangeAspect="1"/>
          </p:cNvPicPr>
          <p:nvPr/>
        </p:nvPicPr>
        <p:blipFill>
          <a:blip r:embed="rId2"/>
          <a:stretch>
            <a:fillRect/>
          </a:stretch>
        </p:blipFill>
        <p:spPr>
          <a:xfrm>
            <a:off x="1187624" y="4856444"/>
            <a:ext cx="1857939" cy="609284"/>
          </a:xfrm>
          <a:prstGeom prst="rect">
            <a:avLst/>
          </a:prstGeom>
        </p:spPr>
      </p:pic>
      <p:pic>
        <p:nvPicPr>
          <p:cNvPr id="3" name="Image 2">
            <a:extLst>
              <a:ext uri="{FF2B5EF4-FFF2-40B4-BE49-F238E27FC236}">
                <a16:creationId xmlns:a16="http://schemas.microsoft.com/office/drawing/2014/main" id="{51D09109-66C7-4EE6-AFB6-CA5B4F6FF98B}"/>
              </a:ext>
            </a:extLst>
          </p:cNvPr>
          <p:cNvPicPr>
            <a:picLocks noChangeAspect="1"/>
          </p:cNvPicPr>
          <p:nvPr/>
        </p:nvPicPr>
        <p:blipFill>
          <a:blip r:embed="rId3"/>
          <a:stretch>
            <a:fillRect/>
          </a:stretch>
        </p:blipFill>
        <p:spPr>
          <a:xfrm>
            <a:off x="4721156" y="4762025"/>
            <a:ext cx="1669721" cy="667889"/>
          </a:xfrm>
          <a:prstGeom prst="rect">
            <a:avLst/>
          </a:prstGeom>
        </p:spPr>
      </p:pic>
      <p:pic>
        <p:nvPicPr>
          <p:cNvPr id="8" name="Image 7">
            <a:extLst>
              <a:ext uri="{FF2B5EF4-FFF2-40B4-BE49-F238E27FC236}">
                <a16:creationId xmlns:a16="http://schemas.microsoft.com/office/drawing/2014/main" id="{0EF4C34C-089B-463B-A0D4-FFC8A9D01099}"/>
              </a:ext>
            </a:extLst>
          </p:cNvPr>
          <p:cNvPicPr>
            <a:picLocks noChangeAspect="1"/>
          </p:cNvPicPr>
          <p:nvPr/>
        </p:nvPicPr>
        <p:blipFill>
          <a:blip r:embed="rId4"/>
          <a:stretch>
            <a:fillRect/>
          </a:stretch>
        </p:blipFill>
        <p:spPr>
          <a:xfrm>
            <a:off x="6797643" y="5094507"/>
            <a:ext cx="2019952" cy="618352"/>
          </a:xfrm>
          <a:prstGeom prst="rect">
            <a:avLst/>
          </a:prstGeom>
        </p:spPr>
      </p:pic>
      <p:pic>
        <p:nvPicPr>
          <p:cNvPr id="9" name="Image 8">
            <a:extLst>
              <a:ext uri="{FF2B5EF4-FFF2-40B4-BE49-F238E27FC236}">
                <a16:creationId xmlns:a16="http://schemas.microsoft.com/office/drawing/2014/main" id="{3FE84FEB-14E8-4EFD-9AE4-35AD6BFC4420}"/>
              </a:ext>
            </a:extLst>
          </p:cNvPr>
          <p:cNvPicPr>
            <a:picLocks noChangeAspect="1"/>
          </p:cNvPicPr>
          <p:nvPr/>
        </p:nvPicPr>
        <p:blipFill>
          <a:blip r:embed="rId5"/>
          <a:stretch>
            <a:fillRect/>
          </a:stretch>
        </p:blipFill>
        <p:spPr>
          <a:xfrm>
            <a:off x="2870894" y="5753742"/>
            <a:ext cx="1103687" cy="512824"/>
          </a:xfrm>
          <a:prstGeom prst="rect">
            <a:avLst/>
          </a:prstGeom>
        </p:spPr>
      </p:pic>
      <p:pic>
        <p:nvPicPr>
          <p:cNvPr id="10" name="Image 9">
            <a:extLst>
              <a:ext uri="{FF2B5EF4-FFF2-40B4-BE49-F238E27FC236}">
                <a16:creationId xmlns:a16="http://schemas.microsoft.com/office/drawing/2014/main" id="{B32D115E-FB27-4D23-ADF1-18F52BDF0875}"/>
              </a:ext>
            </a:extLst>
          </p:cNvPr>
          <p:cNvPicPr>
            <a:picLocks noChangeAspect="1"/>
          </p:cNvPicPr>
          <p:nvPr/>
        </p:nvPicPr>
        <p:blipFill>
          <a:blip r:embed="rId6"/>
          <a:stretch>
            <a:fillRect/>
          </a:stretch>
        </p:blipFill>
        <p:spPr>
          <a:xfrm>
            <a:off x="4540983" y="5868883"/>
            <a:ext cx="824978" cy="512824"/>
          </a:xfrm>
          <a:prstGeom prst="rect">
            <a:avLst/>
          </a:prstGeom>
        </p:spPr>
      </p:pic>
      <p:pic>
        <p:nvPicPr>
          <p:cNvPr id="7" name="Image 6">
            <a:extLst>
              <a:ext uri="{FF2B5EF4-FFF2-40B4-BE49-F238E27FC236}">
                <a16:creationId xmlns:a16="http://schemas.microsoft.com/office/drawing/2014/main" id="{5A563701-011B-43C3-A46F-20F83D025F84}"/>
              </a:ext>
            </a:extLst>
          </p:cNvPr>
          <p:cNvPicPr>
            <a:picLocks noChangeAspect="1"/>
          </p:cNvPicPr>
          <p:nvPr/>
        </p:nvPicPr>
        <p:blipFill>
          <a:blip r:embed="rId7"/>
          <a:stretch>
            <a:fillRect/>
          </a:stretch>
        </p:blipFill>
        <p:spPr>
          <a:xfrm>
            <a:off x="5784115" y="5872142"/>
            <a:ext cx="1013527" cy="533842"/>
          </a:xfrm>
          <a:prstGeom prst="rect">
            <a:avLst/>
          </a:prstGeom>
        </p:spPr>
      </p:pic>
      <p:cxnSp>
        <p:nvCxnSpPr>
          <p:cNvPr id="12" name="Connecteur droit avec flèche 11">
            <a:extLst>
              <a:ext uri="{FF2B5EF4-FFF2-40B4-BE49-F238E27FC236}">
                <a16:creationId xmlns:a16="http://schemas.microsoft.com/office/drawing/2014/main" id="{EC45E700-68D6-4AD4-992D-D31B1F9E4E70}"/>
              </a:ext>
            </a:extLst>
          </p:cNvPr>
          <p:cNvCxnSpPr>
            <a:cxnSpLocks/>
          </p:cNvCxnSpPr>
          <p:nvPr/>
        </p:nvCxnSpPr>
        <p:spPr>
          <a:xfrm>
            <a:off x="5466526" y="6097682"/>
            <a:ext cx="2576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09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48681"/>
            <a:ext cx="7772400" cy="73501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fr-FR" sz="3600" b="1" dirty="0"/>
              <a:t>Sommaire</a:t>
            </a:r>
          </a:p>
        </p:txBody>
      </p:sp>
      <p:sp>
        <p:nvSpPr>
          <p:cNvPr id="8" name="Espace réservé du numéro de diapositive 7"/>
          <p:cNvSpPr>
            <a:spLocks noGrp="1"/>
          </p:cNvSpPr>
          <p:nvPr>
            <p:ph type="sldNum" sz="quarter" idx="12"/>
          </p:nvPr>
        </p:nvSpPr>
        <p:spPr/>
        <p:txBody>
          <a:bodyPr/>
          <a:lstStyle/>
          <a:p>
            <a:fld id="{6D20780D-0CBD-4EA5-A05E-AB9F8FCA6D19}" type="slidenum">
              <a:rPr lang="fr-FR" smtClean="0"/>
              <a:pPr/>
              <a:t>2</a:t>
            </a:fld>
            <a:endParaRPr lang="fr-FR" dirty="0"/>
          </a:p>
        </p:txBody>
      </p:sp>
      <p:sp>
        <p:nvSpPr>
          <p:cNvPr id="4" name="ZoneTexte 3">
            <a:extLst>
              <a:ext uri="{FF2B5EF4-FFF2-40B4-BE49-F238E27FC236}">
                <a16:creationId xmlns:a16="http://schemas.microsoft.com/office/drawing/2014/main" id="{504BC520-5CF2-4DFD-889D-98681603602B}"/>
              </a:ext>
            </a:extLst>
          </p:cNvPr>
          <p:cNvSpPr txBox="1"/>
          <p:nvPr/>
        </p:nvSpPr>
        <p:spPr>
          <a:xfrm>
            <a:off x="2339752" y="1916832"/>
            <a:ext cx="6620272" cy="3699474"/>
          </a:xfrm>
          <a:prstGeom prst="rect">
            <a:avLst/>
          </a:prstGeom>
          <a:noFill/>
        </p:spPr>
        <p:txBody>
          <a:bodyPr wrap="square" rtlCol="0">
            <a:spAutoFit/>
          </a:bodyPr>
          <a:lstStyle/>
          <a:p>
            <a:pPr marL="342900" indent="-342900">
              <a:lnSpc>
                <a:spcPct val="200000"/>
              </a:lnSpc>
              <a:buFont typeface="Wingdings" pitchFamily="2" charset="2"/>
              <a:buChar char="q"/>
            </a:pPr>
            <a:r>
              <a:rPr lang="fr-FR" sz="2000" b="1" dirty="0">
                <a:solidFill>
                  <a:srgbClr val="0070C0"/>
                </a:solidFill>
                <a:latin typeface="Calibri" pitchFamily="34" charset="0"/>
              </a:rPr>
              <a:t>Les acteurs du secteur</a:t>
            </a:r>
          </a:p>
          <a:p>
            <a:pPr marL="342900" indent="-342900">
              <a:lnSpc>
                <a:spcPct val="200000"/>
              </a:lnSpc>
              <a:buFont typeface="Wingdings" pitchFamily="2" charset="2"/>
              <a:buChar char="q"/>
            </a:pPr>
            <a:r>
              <a:rPr lang="fr-FR" sz="2000" b="1" dirty="0">
                <a:solidFill>
                  <a:srgbClr val="0070C0"/>
                </a:solidFill>
                <a:latin typeface="Calibri" pitchFamily="34" charset="0"/>
              </a:rPr>
              <a:t>Les tarifs </a:t>
            </a:r>
          </a:p>
          <a:p>
            <a:pPr marL="342900" indent="-342900">
              <a:lnSpc>
                <a:spcPct val="200000"/>
              </a:lnSpc>
              <a:buFont typeface="Wingdings" pitchFamily="2" charset="2"/>
              <a:buChar char="q"/>
            </a:pPr>
            <a:r>
              <a:rPr lang="fr-FR" sz="2000" b="1" dirty="0">
                <a:solidFill>
                  <a:srgbClr val="0070C0"/>
                </a:solidFill>
                <a:latin typeface="Calibri" pitchFamily="34" charset="0"/>
              </a:rPr>
              <a:t>Comprendre sa facture d’énergie </a:t>
            </a:r>
          </a:p>
          <a:p>
            <a:pPr marL="342900" lvl="0" indent="-342900">
              <a:lnSpc>
                <a:spcPct val="200000"/>
              </a:lnSpc>
              <a:buFont typeface="Wingdings" pitchFamily="2" charset="2"/>
              <a:buChar char="q"/>
            </a:pPr>
            <a:r>
              <a:rPr lang="fr-FR" sz="2000" b="1" dirty="0">
                <a:solidFill>
                  <a:srgbClr val="0070C0"/>
                </a:solidFill>
                <a:latin typeface="Calibri" pitchFamily="34" charset="0"/>
              </a:rPr>
              <a:t>Maîtriser son énergie</a:t>
            </a:r>
          </a:p>
          <a:p>
            <a:pPr lvl="0">
              <a:lnSpc>
                <a:spcPct val="200000"/>
              </a:lnSpc>
            </a:pPr>
            <a:endParaRPr lang="fr-FR" sz="2000" b="1" dirty="0">
              <a:solidFill>
                <a:srgbClr val="0070C0"/>
              </a:solidFill>
              <a:latin typeface="Calibri" pitchFamily="34" charset="0"/>
            </a:endParaRPr>
          </a:p>
          <a:p>
            <a:pPr marL="342900" lvl="0" indent="-342900">
              <a:lnSpc>
                <a:spcPct val="200000"/>
              </a:lnSpc>
              <a:buFont typeface="Wingdings" pitchFamily="2" charset="2"/>
              <a:buChar char="q"/>
            </a:pPr>
            <a:r>
              <a:rPr lang="fr-FR" sz="2000" b="1" dirty="0">
                <a:solidFill>
                  <a:srgbClr val="0070C0"/>
                </a:solidFill>
                <a:latin typeface="Calibri" pitchFamily="34" charset="0"/>
              </a:rPr>
              <a:t>Les </a:t>
            </a:r>
            <a:r>
              <a:rPr lang="fr-FR" sz="2000" b="1" dirty="0" err="1">
                <a:solidFill>
                  <a:srgbClr val="0070C0"/>
                </a:solidFill>
                <a:latin typeface="Calibri" pitchFamily="34" charset="0"/>
              </a:rPr>
              <a:t>éco-gestes</a:t>
            </a:r>
            <a:endParaRPr lang="fr-FR" sz="2000" b="1" dirty="0">
              <a:solidFill>
                <a:srgbClr val="0070C0"/>
              </a:solidFill>
              <a:latin typeface="Calibri" pitchFamily="34" charset="0"/>
            </a:endParaRPr>
          </a:p>
        </p:txBody>
      </p:sp>
      <p:pic>
        <p:nvPicPr>
          <p:cNvPr id="5" name="Picture 8">
            <a:extLst>
              <a:ext uri="{FF2B5EF4-FFF2-40B4-BE49-F238E27FC236}">
                <a16:creationId xmlns:a16="http://schemas.microsoft.com/office/drawing/2014/main" id="{98042309-772C-4367-A6A8-E190FA23F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32856"/>
            <a:ext cx="504056" cy="55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6D2D3429-A29C-4D81-A045-A9A43F773EB6}"/>
              </a:ext>
            </a:extLst>
          </p:cNvPr>
          <p:cNvPicPr>
            <a:picLocks noChangeAspect="1"/>
          </p:cNvPicPr>
          <p:nvPr/>
        </p:nvPicPr>
        <p:blipFill>
          <a:blip r:embed="rId4"/>
          <a:stretch>
            <a:fillRect/>
          </a:stretch>
        </p:blipFill>
        <p:spPr>
          <a:xfrm>
            <a:off x="1296216" y="5013176"/>
            <a:ext cx="657432" cy="673322"/>
          </a:xfrm>
          <a:prstGeom prst="rect">
            <a:avLst/>
          </a:prstGeom>
        </p:spPr>
      </p:pic>
    </p:spTree>
    <p:extLst>
      <p:ext uri="{BB962C8B-B14F-4D97-AF65-F5344CB8AC3E}">
        <p14:creationId xmlns:p14="http://schemas.microsoft.com/office/powerpoint/2010/main" val="258423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0" y="2060848"/>
            <a:ext cx="3816424" cy="46606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2"/>
          </p:nvPr>
        </p:nvSpPr>
        <p:spPr/>
        <p:txBody>
          <a:bodyPr/>
          <a:lstStyle/>
          <a:p>
            <a:fld id="{6D20780D-0CBD-4EA5-A05E-AB9F8FCA6D19}" type="slidenum">
              <a:rPr lang="fr-FR" smtClean="0"/>
              <a:pPr/>
              <a:t>20</a:t>
            </a:fld>
            <a:endParaRPr lang="fr-FR" dirty="0"/>
          </a:p>
        </p:txBody>
      </p:sp>
      <p:sp>
        <p:nvSpPr>
          <p:cNvPr id="6" name="ZoneTexte 5"/>
          <p:cNvSpPr txBox="1"/>
          <p:nvPr/>
        </p:nvSpPr>
        <p:spPr>
          <a:xfrm>
            <a:off x="1691681" y="836712"/>
            <a:ext cx="6408712" cy="1015663"/>
          </a:xfrm>
          <a:prstGeom prst="rect">
            <a:avLst/>
          </a:prstGeom>
          <a:noFill/>
        </p:spPr>
        <p:txBody>
          <a:bodyPr wrap="square" rtlCol="0">
            <a:spAutoFit/>
          </a:bodyPr>
          <a:lstStyle/>
          <a:p>
            <a:r>
              <a:rPr lang="fr-FR" sz="3000" dirty="0"/>
              <a:t>Changer de fournisseur ?</a:t>
            </a:r>
          </a:p>
          <a:p>
            <a:r>
              <a:rPr lang="fr-FR" sz="3000" dirty="0"/>
              <a:t>		Les comparateurs</a:t>
            </a:r>
          </a:p>
        </p:txBody>
      </p:sp>
      <p:pic>
        <p:nvPicPr>
          <p:cNvPr id="13" name="Image 12"/>
          <p:cNvPicPr>
            <a:picLocks noChangeAspect="1"/>
          </p:cNvPicPr>
          <p:nvPr/>
        </p:nvPicPr>
        <p:blipFill>
          <a:blip r:embed="rId2"/>
          <a:stretch>
            <a:fillRect/>
          </a:stretch>
        </p:blipFill>
        <p:spPr>
          <a:xfrm>
            <a:off x="4751127" y="2284233"/>
            <a:ext cx="3458168" cy="1027509"/>
          </a:xfrm>
          <a:prstGeom prst="rect">
            <a:avLst/>
          </a:prstGeom>
        </p:spPr>
      </p:pic>
      <p:pic>
        <p:nvPicPr>
          <p:cNvPr id="14" name="Image 13"/>
          <p:cNvPicPr>
            <a:picLocks noChangeAspect="1"/>
          </p:cNvPicPr>
          <p:nvPr/>
        </p:nvPicPr>
        <p:blipFill>
          <a:blip r:embed="rId3"/>
          <a:stretch>
            <a:fillRect/>
          </a:stretch>
        </p:blipFill>
        <p:spPr>
          <a:xfrm>
            <a:off x="4873647" y="3480586"/>
            <a:ext cx="3213127" cy="3208569"/>
          </a:xfrm>
          <a:prstGeom prst="rect">
            <a:avLst/>
          </a:prstGeom>
        </p:spPr>
      </p:pic>
      <p:sp>
        <p:nvSpPr>
          <p:cNvPr id="15" name="ZoneTexte 14"/>
          <p:cNvSpPr txBox="1"/>
          <p:nvPr/>
        </p:nvSpPr>
        <p:spPr>
          <a:xfrm>
            <a:off x="544965" y="2636912"/>
            <a:ext cx="3904511" cy="2031325"/>
          </a:xfrm>
          <a:prstGeom prst="rect">
            <a:avLst/>
          </a:prstGeom>
          <a:noFill/>
        </p:spPr>
        <p:txBody>
          <a:bodyPr wrap="square" rtlCol="0">
            <a:spAutoFit/>
          </a:bodyPr>
          <a:lstStyle/>
          <a:p>
            <a:pPr marL="285750" indent="-285750">
              <a:buFont typeface="Arial" panose="020B0604020202020204" pitchFamily="34" charset="0"/>
              <a:buChar char="•"/>
            </a:pPr>
            <a:r>
              <a:rPr lang="fr-FR" dirty="0">
                <a:hlinkClick r:id="rId4"/>
              </a:rPr>
              <a:t>www.energie-info.fr</a:t>
            </a:r>
            <a:r>
              <a:rPr lang="fr-FR" dirty="0"/>
              <a:t> (médiateur de l’énergie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hlinkClick r:id="rId5"/>
              </a:rPr>
              <a:t>www.quechoisir.org/comparateur-energie-n21201/</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engie.fr, hellowatt.fr, jechange.fr, …</a:t>
            </a:r>
          </a:p>
        </p:txBody>
      </p:sp>
    </p:spTree>
    <p:extLst>
      <p:ext uri="{BB962C8B-B14F-4D97-AF65-F5344CB8AC3E}">
        <p14:creationId xmlns:p14="http://schemas.microsoft.com/office/powerpoint/2010/main" val="288192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D20780D-0CBD-4EA5-A05E-AB9F8FCA6D19}" type="slidenum">
              <a:rPr lang="fr-FR" smtClean="0"/>
              <a:t>21</a:t>
            </a:fld>
            <a:endParaRPr lang="fr-FR"/>
          </a:p>
        </p:txBody>
      </p:sp>
      <p:sp>
        <p:nvSpPr>
          <p:cNvPr id="5" name="ZoneTexte 4"/>
          <p:cNvSpPr txBox="1"/>
          <p:nvPr/>
        </p:nvSpPr>
        <p:spPr>
          <a:xfrm>
            <a:off x="2452793" y="836712"/>
            <a:ext cx="5647599" cy="553998"/>
          </a:xfrm>
          <a:prstGeom prst="rect">
            <a:avLst/>
          </a:prstGeom>
          <a:noFill/>
        </p:spPr>
        <p:txBody>
          <a:bodyPr wrap="square" rtlCol="0">
            <a:spAutoFit/>
          </a:bodyPr>
          <a:lstStyle/>
          <a:p>
            <a:r>
              <a:rPr lang="fr-FR" sz="3000" dirty="0"/>
              <a:t>L’énergie verte (gaz ou électricité)</a:t>
            </a:r>
          </a:p>
        </p:txBody>
      </p:sp>
      <p:sp>
        <p:nvSpPr>
          <p:cNvPr id="7" name="ZoneTexte 6"/>
          <p:cNvSpPr txBox="1"/>
          <p:nvPr/>
        </p:nvSpPr>
        <p:spPr>
          <a:xfrm>
            <a:off x="971600" y="1548271"/>
            <a:ext cx="6984776" cy="1723549"/>
          </a:xfrm>
          <a:prstGeom prst="rect">
            <a:avLst/>
          </a:prstGeom>
          <a:noFill/>
        </p:spPr>
        <p:txBody>
          <a:bodyPr wrap="square" rtlCol="0">
            <a:spAutoFit/>
          </a:bodyPr>
          <a:lstStyle/>
          <a:p>
            <a:endParaRPr lang="fr-FR" dirty="0"/>
          </a:p>
          <a:p>
            <a:r>
              <a:rPr lang="fr-FR" dirty="0"/>
              <a:t>Production par des sources renouvelables : éoliennes, hydraulique, panneaux solaires, biométhane, déchets, biocarburants.</a:t>
            </a:r>
          </a:p>
          <a:p>
            <a:endParaRPr lang="fr-FR" sz="1600" dirty="0"/>
          </a:p>
          <a:p>
            <a:r>
              <a:rPr lang="fr-FR" dirty="0"/>
              <a:t>Le distributeur achète des certificats au producteur : chaque kWh acheté peut être revendu avec l’étiquette « énergie verte » dans les 12 mois.</a:t>
            </a:r>
          </a:p>
        </p:txBody>
      </p:sp>
      <p:pic>
        <p:nvPicPr>
          <p:cNvPr id="6" name="Image 5">
            <a:extLst>
              <a:ext uri="{FF2B5EF4-FFF2-40B4-BE49-F238E27FC236}">
                <a16:creationId xmlns:a16="http://schemas.microsoft.com/office/drawing/2014/main" id="{82FE64AB-EC0F-4504-9776-3BB7790AFDF5}"/>
              </a:ext>
            </a:extLst>
          </p:cNvPr>
          <p:cNvPicPr>
            <a:picLocks noChangeAspect="1"/>
          </p:cNvPicPr>
          <p:nvPr/>
        </p:nvPicPr>
        <p:blipFill>
          <a:blip r:embed="rId2"/>
          <a:stretch>
            <a:fillRect/>
          </a:stretch>
        </p:blipFill>
        <p:spPr>
          <a:xfrm>
            <a:off x="670766" y="3861048"/>
            <a:ext cx="7802467" cy="1787035"/>
          </a:xfrm>
          <a:prstGeom prst="rect">
            <a:avLst/>
          </a:prstGeom>
        </p:spPr>
      </p:pic>
    </p:spTree>
    <p:extLst>
      <p:ext uri="{BB962C8B-B14F-4D97-AF65-F5344CB8AC3E}">
        <p14:creationId xmlns:p14="http://schemas.microsoft.com/office/powerpoint/2010/main" val="396705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D20780D-0CBD-4EA5-A05E-AB9F8FCA6D19}" type="slidenum">
              <a:rPr lang="fr-FR" smtClean="0"/>
              <a:t>22</a:t>
            </a:fld>
            <a:endParaRPr lang="fr-FR"/>
          </a:p>
        </p:txBody>
      </p:sp>
      <p:sp>
        <p:nvSpPr>
          <p:cNvPr id="5" name="ZoneTexte 4"/>
          <p:cNvSpPr txBox="1"/>
          <p:nvPr/>
        </p:nvSpPr>
        <p:spPr>
          <a:xfrm>
            <a:off x="2452793" y="836712"/>
            <a:ext cx="5647599" cy="553998"/>
          </a:xfrm>
          <a:prstGeom prst="rect">
            <a:avLst/>
          </a:prstGeom>
          <a:noFill/>
        </p:spPr>
        <p:txBody>
          <a:bodyPr wrap="square" rtlCol="0">
            <a:spAutoFit/>
          </a:bodyPr>
          <a:lstStyle/>
          <a:p>
            <a:r>
              <a:rPr lang="fr-FR" sz="3000" dirty="0"/>
              <a:t>Les tarifs sociaux</a:t>
            </a:r>
          </a:p>
        </p:txBody>
      </p:sp>
      <p:pic>
        <p:nvPicPr>
          <p:cNvPr id="6" name="Image 5"/>
          <p:cNvPicPr>
            <a:picLocks noChangeAspect="1"/>
          </p:cNvPicPr>
          <p:nvPr/>
        </p:nvPicPr>
        <p:blipFill>
          <a:blip r:embed="rId2"/>
          <a:stretch>
            <a:fillRect/>
          </a:stretch>
        </p:blipFill>
        <p:spPr>
          <a:xfrm>
            <a:off x="1205699" y="2625489"/>
            <a:ext cx="6012521" cy="2556469"/>
          </a:xfrm>
          <a:prstGeom prst="rect">
            <a:avLst/>
          </a:prstGeom>
        </p:spPr>
      </p:pic>
      <p:sp>
        <p:nvSpPr>
          <p:cNvPr id="7" name="ZoneTexte 6"/>
          <p:cNvSpPr txBox="1"/>
          <p:nvPr/>
        </p:nvSpPr>
        <p:spPr>
          <a:xfrm>
            <a:off x="971600" y="1548271"/>
            <a:ext cx="6984776" cy="1138773"/>
          </a:xfrm>
          <a:prstGeom prst="rect">
            <a:avLst/>
          </a:prstGeom>
          <a:noFill/>
        </p:spPr>
        <p:txBody>
          <a:bodyPr wrap="square" rtlCol="0">
            <a:spAutoFit/>
          </a:bodyPr>
          <a:lstStyle/>
          <a:p>
            <a:r>
              <a:rPr lang="fr-FR" dirty="0"/>
              <a:t>Depuis le 1</a:t>
            </a:r>
            <a:r>
              <a:rPr lang="fr-FR" baseline="30000" dirty="0"/>
              <a:t>er</a:t>
            </a:r>
            <a:r>
              <a:rPr lang="fr-FR" dirty="0"/>
              <a:t> janvier 2018 : le chèque énergie.</a:t>
            </a:r>
          </a:p>
          <a:p>
            <a:r>
              <a:rPr lang="fr-FR" dirty="0"/>
              <a:t>Distribué aux ménages avec un revenu fiscal inférieur à 11.000  € </a:t>
            </a:r>
            <a:r>
              <a:rPr lang="fr-FR" sz="1400" dirty="0"/>
              <a:t>(1)</a:t>
            </a:r>
          </a:p>
          <a:p>
            <a:r>
              <a:rPr lang="fr-FR" sz="1600" dirty="0"/>
              <a:t>Permet de payer les dépenses d’énergie (gaz, électricité, fioul, bois, isolation), entre 48€ et 277 € annuels selon les revenus.</a:t>
            </a:r>
          </a:p>
        </p:txBody>
      </p:sp>
      <p:sp>
        <p:nvSpPr>
          <p:cNvPr id="8" name="ZoneTexte 7"/>
          <p:cNvSpPr txBox="1"/>
          <p:nvPr/>
        </p:nvSpPr>
        <p:spPr>
          <a:xfrm>
            <a:off x="1043608" y="5494576"/>
            <a:ext cx="6912768" cy="861774"/>
          </a:xfrm>
          <a:prstGeom prst="rect">
            <a:avLst/>
          </a:prstGeom>
          <a:noFill/>
        </p:spPr>
        <p:txBody>
          <a:bodyPr wrap="square" rtlCol="0">
            <a:spAutoFit/>
          </a:bodyPr>
          <a:lstStyle/>
          <a:p>
            <a:pPr marL="342900" indent="-342900">
              <a:buAutoNum type="arabicParenBoth"/>
            </a:pPr>
            <a:r>
              <a:rPr lang="fr-FR" sz="1200" dirty="0"/>
              <a:t>Pour une personne. +50% pour le 2ème, +30% par enfant.</a:t>
            </a:r>
          </a:p>
          <a:p>
            <a:r>
              <a:rPr lang="fr-FR" sz="1200" dirty="0"/>
              <a:t>Exemple pour un ménage avec 2 enfants de moins de 14 ans le revenu fiscal pour pouvoir bénéficier des chèques énergie est de : 1 + 0.5 +2x0.3 = 2.1 x 11 000€ soit </a:t>
            </a:r>
            <a:r>
              <a:rPr lang="fr-FR" sz="1200" b="1" dirty="0"/>
              <a:t>23 100€</a:t>
            </a:r>
            <a:r>
              <a:rPr lang="fr-FR" sz="1200" dirty="0"/>
              <a:t> </a:t>
            </a:r>
          </a:p>
          <a:p>
            <a:pPr marL="342900" indent="-342900">
              <a:buAutoNum type="arabicParenBoth"/>
            </a:pPr>
            <a:endParaRPr lang="fr-FR" sz="1400" dirty="0"/>
          </a:p>
        </p:txBody>
      </p:sp>
    </p:spTree>
    <p:extLst>
      <p:ext uri="{BB962C8B-B14F-4D97-AF65-F5344CB8AC3E}">
        <p14:creationId xmlns:p14="http://schemas.microsoft.com/office/powerpoint/2010/main" val="167858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FE63B11-2C50-423E-B131-8FF109A8A064}"/>
              </a:ext>
            </a:extLst>
          </p:cNvPr>
          <p:cNvSpPr>
            <a:spLocks noGrp="1"/>
          </p:cNvSpPr>
          <p:nvPr>
            <p:ph type="sldNum" sz="quarter" idx="12"/>
          </p:nvPr>
        </p:nvSpPr>
        <p:spPr/>
        <p:txBody>
          <a:bodyPr/>
          <a:lstStyle/>
          <a:p>
            <a:fld id="{6D20780D-0CBD-4EA5-A05E-AB9F8FCA6D19}" type="slidenum">
              <a:rPr lang="fr-FR" smtClean="0"/>
              <a:t>23</a:t>
            </a:fld>
            <a:endParaRPr lang="fr-FR"/>
          </a:p>
        </p:txBody>
      </p:sp>
      <p:pic>
        <p:nvPicPr>
          <p:cNvPr id="5" name="Image 4">
            <a:extLst>
              <a:ext uri="{FF2B5EF4-FFF2-40B4-BE49-F238E27FC236}">
                <a16:creationId xmlns:a16="http://schemas.microsoft.com/office/drawing/2014/main" id="{59B34F60-8217-4520-871D-4E139261E405}"/>
              </a:ext>
            </a:extLst>
          </p:cNvPr>
          <p:cNvPicPr>
            <a:picLocks noChangeAspect="1"/>
          </p:cNvPicPr>
          <p:nvPr/>
        </p:nvPicPr>
        <p:blipFill>
          <a:blip r:embed="rId2"/>
          <a:stretch>
            <a:fillRect/>
          </a:stretch>
        </p:blipFill>
        <p:spPr>
          <a:xfrm>
            <a:off x="1691680" y="3745267"/>
            <a:ext cx="5314286" cy="2838095"/>
          </a:xfrm>
          <a:prstGeom prst="rect">
            <a:avLst/>
          </a:prstGeom>
        </p:spPr>
      </p:pic>
      <p:sp>
        <p:nvSpPr>
          <p:cNvPr id="6" name="ZoneTexte 5">
            <a:extLst>
              <a:ext uri="{FF2B5EF4-FFF2-40B4-BE49-F238E27FC236}">
                <a16:creationId xmlns:a16="http://schemas.microsoft.com/office/drawing/2014/main" id="{37D85B5F-8A37-4380-BE54-F1AE17A6926B}"/>
              </a:ext>
            </a:extLst>
          </p:cNvPr>
          <p:cNvSpPr txBox="1"/>
          <p:nvPr/>
        </p:nvSpPr>
        <p:spPr>
          <a:xfrm>
            <a:off x="2452793" y="836712"/>
            <a:ext cx="5647599" cy="553998"/>
          </a:xfrm>
          <a:prstGeom prst="rect">
            <a:avLst/>
          </a:prstGeom>
          <a:noFill/>
        </p:spPr>
        <p:txBody>
          <a:bodyPr wrap="square" rtlCol="0">
            <a:spAutoFit/>
          </a:bodyPr>
          <a:lstStyle/>
          <a:p>
            <a:r>
              <a:rPr lang="fr-FR" sz="3000" dirty="0"/>
              <a:t>Les tarifs sociaux</a:t>
            </a:r>
          </a:p>
        </p:txBody>
      </p:sp>
      <p:sp>
        <p:nvSpPr>
          <p:cNvPr id="7" name="Rectangle 6">
            <a:extLst>
              <a:ext uri="{FF2B5EF4-FFF2-40B4-BE49-F238E27FC236}">
                <a16:creationId xmlns:a16="http://schemas.microsoft.com/office/drawing/2014/main" id="{36374496-B6FD-4FED-9C87-72DD6AA456C6}"/>
              </a:ext>
            </a:extLst>
          </p:cNvPr>
          <p:cNvSpPr/>
          <p:nvPr/>
        </p:nvSpPr>
        <p:spPr>
          <a:xfrm>
            <a:off x="1259632" y="1700808"/>
            <a:ext cx="6004208" cy="1200329"/>
          </a:xfrm>
          <a:prstGeom prst="rect">
            <a:avLst/>
          </a:prstGeom>
        </p:spPr>
        <p:txBody>
          <a:bodyPr wrap="none">
            <a:spAutoFit/>
          </a:bodyPr>
          <a:lstStyle/>
          <a:p>
            <a:r>
              <a:rPr lang="fr-FR" dirty="0"/>
              <a:t>Le chèque énergie est accompagné de </a:t>
            </a:r>
            <a:r>
              <a:rPr lang="fr-FR" b="1" dirty="0"/>
              <a:t>deux attestations</a:t>
            </a:r>
            <a:r>
              <a:rPr lang="fr-FR" dirty="0"/>
              <a:t>, </a:t>
            </a:r>
          </a:p>
          <a:p>
            <a:r>
              <a:rPr lang="fr-FR" dirty="0"/>
              <a:t>à transmettre aux fournisseurs de gaz et électricité,</a:t>
            </a:r>
          </a:p>
          <a:p>
            <a:r>
              <a:rPr lang="fr-FR" dirty="0"/>
              <a:t>pour faire valoir des droits : réduction des prix d’intervention, </a:t>
            </a:r>
          </a:p>
          <a:p>
            <a:r>
              <a:rPr lang="fr-FR" dirty="0"/>
              <a:t>protection contre les coupures pour retards de paiement, etc.</a:t>
            </a:r>
          </a:p>
        </p:txBody>
      </p:sp>
    </p:spTree>
    <p:extLst>
      <p:ext uri="{BB962C8B-B14F-4D97-AF65-F5344CB8AC3E}">
        <p14:creationId xmlns:p14="http://schemas.microsoft.com/office/powerpoint/2010/main" val="345833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fr-FR" b="1" dirty="0"/>
              <a:t>COMPRENDRE SA FACTURE</a:t>
            </a:r>
            <a:br>
              <a:rPr lang="fr-FR" b="1" dirty="0"/>
            </a:br>
            <a:r>
              <a:rPr lang="fr-FR" b="1" dirty="0"/>
              <a:t>DE GAZ</a:t>
            </a:r>
          </a:p>
        </p:txBody>
      </p:sp>
      <p:sp>
        <p:nvSpPr>
          <p:cNvPr id="3" name="Espace réservé du numéro de diapositive 2"/>
          <p:cNvSpPr>
            <a:spLocks noGrp="1"/>
          </p:cNvSpPr>
          <p:nvPr>
            <p:ph type="sldNum" sz="quarter" idx="12"/>
          </p:nvPr>
        </p:nvSpPr>
        <p:spPr/>
        <p:txBody>
          <a:bodyPr/>
          <a:lstStyle/>
          <a:p>
            <a:fld id="{6D20780D-0CBD-4EA5-A05E-AB9F8FCA6D19}" type="slidenum">
              <a:rPr lang="fr-FR" smtClean="0"/>
              <a:pPr/>
              <a:t>24</a:t>
            </a:fld>
            <a:endParaRPr lang="fr-FR" dirty="0"/>
          </a:p>
        </p:txBody>
      </p:sp>
    </p:spTree>
    <p:extLst>
      <p:ext uri="{BB962C8B-B14F-4D97-AF65-F5344CB8AC3E}">
        <p14:creationId xmlns:p14="http://schemas.microsoft.com/office/powerpoint/2010/main" val="324667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Présentation d’une facture</a:t>
            </a:r>
          </a:p>
        </p:txBody>
      </p:sp>
      <p:pic>
        <p:nvPicPr>
          <p:cNvPr id="9" name="Image 8">
            <a:extLst>
              <a:ext uri="{FF2B5EF4-FFF2-40B4-BE49-F238E27FC236}">
                <a16:creationId xmlns:a16="http://schemas.microsoft.com/office/drawing/2014/main" id="{B45E981D-CC39-4FF5-90FF-F25F9036B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0" y="2636912"/>
            <a:ext cx="8021692" cy="2880320"/>
          </a:xfrm>
          <a:prstGeom prst="rect">
            <a:avLst/>
          </a:prstGeom>
          <a:ln>
            <a:solidFill>
              <a:schemeClr val="accent1"/>
            </a:solidFill>
          </a:ln>
        </p:spPr>
      </p:pic>
      <p:sp>
        <p:nvSpPr>
          <p:cNvPr id="10" name="ZoneTexte 9">
            <a:extLst>
              <a:ext uri="{FF2B5EF4-FFF2-40B4-BE49-F238E27FC236}">
                <a16:creationId xmlns:a16="http://schemas.microsoft.com/office/drawing/2014/main" id="{7EEC7FCB-392C-413D-A4FA-8A4242B69067}"/>
              </a:ext>
            </a:extLst>
          </p:cNvPr>
          <p:cNvSpPr txBox="1"/>
          <p:nvPr/>
        </p:nvSpPr>
        <p:spPr>
          <a:xfrm>
            <a:off x="539552" y="1844824"/>
            <a:ext cx="7988424" cy="369332"/>
          </a:xfrm>
          <a:prstGeom prst="rect">
            <a:avLst/>
          </a:prstGeom>
          <a:noFill/>
        </p:spPr>
        <p:txBody>
          <a:bodyPr wrap="square" rtlCol="0">
            <a:spAutoFit/>
          </a:bodyPr>
          <a:lstStyle/>
          <a:p>
            <a:r>
              <a:rPr lang="fr-FR" dirty="0"/>
              <a:t>Exemple de facture de gaz fourni par EDF du 20/11/2021 au 20/01/2022</a:t>
            </a:r>
          </a:p>
        </p:txBody>
      </p:sp>
    </p:spTree>
    <p:extLst>
      <p:ext uri="{BB962C8B-B14F-4D97-AF65-F5344CB8AC3E}">
        <p14:creationId xmlns:p14="http://schemas.microsoft.com/office/powerpoint/2010/main" val="85389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Abonnement</a:t>
            </a:r>
          </a:p>
        </p:txBody>
      </p:sp>
      <p:sp>
        <p:nvSpPr>
          <p:cNvPr id="9" name="ZoneTexte 8">
            <a:extLst>
              <a:ext uri="{FF2B5EF4-FFF2-40B4-BE49-F238E27FC236}">
                <a16:creationId xmlns:a16="http://schemas.microsoft.com/office/drawing/2014/main" id="{E2E3642D-7B22-4291-880D-1EE6EC3A36EF}"/>
              </a:ext>
            </a:extLst>
          </p:cNvPr>
          <p:cNvSpPr txBox="1"/>
          <p:nvPr/>
        </p:nvSpPr>
        <p:spPr>
          <a:xfrm>
            <a:off x="402561" y="3645024"/>
            <a:ext cx="8576941" cy="1508105"/>
          </a:xfrm>
          <a:prstGeom prst="rect">
            <a:avLst/>
          </a:prstGeom>
          <a:noFill/>
        </p:spPr>
        <p:txBody>
          <a:bodyPr wrap="square" rtlCol="0">
            <a:spAutoFit/>
          </a:bodyPr>
          <a:lstStyle/>
          <a:p>
            <a:pPr marL="342900" indent="-342900">
              <a:buFont typeface="Wingdings" pitchFamily="2" charset="2"/>
              <a:buChar char="q"/>
            </a:pPr>
            <a:r>
              <a:rPr lang="fr-FR" sz="2000" b="1" dirty="0">
                <a:solidFill>
                  <a:srgbClr val="0070C0"/>
                </a:solidFill>
                <a:latin typeface="Calibri" pitchFamily="34" charset="0"/>
              </a:rPr>
              <a:t>Classes tarifaires de consommation</a:t>
            </a:r>
            <a:endParaRPr lang="fr-FR" dirty="0">
              <a:latin typeface="Calibri" pitchFamily="34" charset="0"/>
            </a:endParaRPr>
          </a:p>
          <a:p>
            <a:pPr marL="742950" lvl="1" indent="-285750">
              <a:buFont typeface="Arial" pitchFamily="34" charset="0"/>
              <a:buChar char="•"/>
            </a:pPr>
            <a:r>
              <a:rPr lang="fr-FR" dirty="0">
                <a:latin typeface="Calibri" pitchFamily="34" charset="0"/>
              </a:rPr>
              <a:t>Base : Cuisson	        	             conso &lt; 1.000 kWh</a:t>
            </a:r>
          </a:p>
          <a:p>
            <a:pPr marL="742950" lvl="1" indent="-285750">
              <a:buFont typeface="Arial" pitchFamily="34" charset="0"/>
              <a:buChar char="•"/>
            </a:pPr>
            <a:r>
              <a:rPr lang="fr-FR" dirty="0">
                <a:latin typeface="Calibri" pitchFamily="34" charset="0"/>
              </a:rPr>
              <a:t>B0 : Cuisson et Eau chaude	             conso entre 1.000 et 6.000 kWh</a:t>
            </a:r>
          </a:p>
          <a:p>
            <a:pPr marL="742950" lvl="1" indent="-285750">
              <a:buFont typeface="Arial" pitchFamily="34" charset="0"/>
              <a:buChar char="•"/>
            </a:pPr>
            <a:r>
              <a:rPr lang="fr-FR" dirty="0">
                <a:latin typeface="Calibri" pitchFamily="34" charset="0"/>
              </a:rPr>
              <a:t>B1 : Chauffage individuel                         conso entre 6.000 kWh et 30.000 kWh</a:t>
            </a:r>
          </a:p>
          <a:p>
            <a:pPr marL="742950" lvl="1" indent="-285750">
              <a:buFont typeface="Arial" pitchFamily="34" charset="0"/>
              <a:buChar char="•"/>
            </a:pPr>
            <a:r>
              <a:rPr lang="fr-FR" dirty="0">
                <a:latin typeface="Calibri" pitchFamily="34" charset="0"/>
              </a:rPr>
              <a:t>B2 : Petite chaufferie                               conso entre 30.000 kWh et 300.000 kWh</a:t>
            </a:r>
          </a:p>
        </p:txBody>
      </p:sp>
      <p:pic>
        <p:nvPicPr>
          <p:cNvPr id="2" name="Image 1">
            <a:extLst>
              <a:ext uri="{FF2B5EF4-FFF2-40B4-BE49-F238E27FC236}">
                <a16:creationId xmlns:a16="http://schemas.microsoft.com/office/drawing/2014/main" id="{A044623F-5C2F-46F6-A326-68F02D8CDEDF}"/>
              </a:ext>
            </a:extLst>
          </p:cNvPr>
          <p:cNvPicPr>
            <a:picLocks noChangeAspect="1"/>
          </p:cNvPicPr>
          <p:nvPr/>
        </p:nvPicPr>
        <p:blipFill>
          <a:blip r:embed="rId3"/>
          <a:stretch>
            <a:fillRect/>
          </a:stretch>
        </p:blipFill>
        <p:spPr>
          <a:xfrm>
            <a:off x="283529" y="1546871"/>
            <a:ext cx="8576941" cy="797671"/>
          </a:xfrm>
          <a:prstGeom prst="rect">
            <a:avLst/>
          </a:prstGeom>
          <a:ln>
            <a:solidFill>
              <a:schemeClr val="accent1"/>
            </a:solidFill>
          </a:ln>
        </p:spPr>
      </p:pic>
      <p:sp>
        <p:nvSpPr>
          <p:cNvPr id="6" name="ZoneTexte 5">
            <a:extLst>
              <a:ext uri="{FF2B5EF4-FFF2-40B4-BE49-F238E27FC236}">
                <a16:creationId xmlns:a16="http://schemas.microsoft.com/office/drawing/2014/main" id="{67C2082E-F3A4-4941-94B3-B16F3669C0C8}"/>
              </a:ext>
            </a:extLst>
          </p:cNvPr>
          <p:cNvSpPr txBox="1"/>
          <p:nvPr/>
        </p:nvSpPr>
        <p:spPr>
          <a:xfrm>
            <a:off x="395536" y="3140968"/>
            <a:ext cx="8132440" cy="369332"/>
          </a:xfrm>
          <a:prstGeom prst="rect">
            <a:avLst/>
          </a:prstGeom>
          <a:noFill/>
        </p:spPr>
        <p:txBody>
          <a:bodyPr wrap="square" rtlCol="0">
            <a:spAutoFit/>
          </a:bodyPr>
          <a:lstStyle/>
          <a:p>
            <a:r>
              <a:rPr lang="fr-FR" dirty="0"/>
              <a:t>L’abonnement est payable d’avance.</a:t>
            </a:r>
          </a:p>
        </p:txBody>
      </p:sp>
    </p:spTree>
    <p:extLst>
      <p:ext uri="{BB962C8B-B14F-4D97-AF65-F5344CB8AC3E}">
        <p14:creationId xmlns:p14="http://schemas.microsoft.com/office/powerpoint/2010/main" val="276704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3A23A3DF-CE2D-4E71-AB5C-CFB256623BB0}"/>
              </a:ext>
            </a:extLst>
          </p:cNvPr>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Consommation</a:t>
            </a:r>
          </a:p>
        </p:txBody>
      </p:sp>
      <p:sp>
        <p:nvSpPr>
          <p:cNvPr id="4" name="ZoneTexte 3">
            <a:extLst>
              <a:ext uri="{FF2B5EF4-FFF2-40B4-BE49-F238E27FC236}">
                <a16:creationId xmlns:a16="http://schemas.microsoft.com/office/drawing/2014/main" id="{133D971F-582F-4880-91EB-A7A166B698CB}"/>
              </a:ext>
            </a:extLst>
          </p:cNvPr>
          <p:cNvSpPr txBox="1"/>
          <p:nvPr/>
        </p:nvSpPr>
        <p:spPr>
          <a:xfrm>
            <a:off x="146913" y="2848694"/>
            <a:ext cx="8695973" cy="677108"/>
          </a:xfrm>
          <a:prstGeom prst="rect">
            <a:avLst/>
          </a:prstGeom>
          <a:noFill/>
        </p:spPr>
        <p:txBody>
          <a:bodyPr wrap="square" rtlCol="0">
            <a:spAutoFit/>
          </a:bodyPr>
          <a:lstStyle/>
          <a:p>
            <a:pPr marL="342900" indent="-342900">
              <a:buFont typeface="Wingdings" pitchFamily="2" charset="2"/>
              <a:buChar char="q"/>
            </a:pPr>
            <a:r>
              <a:rPr lang="fr-FR" sz="2000" b="1" dirty="0">
                <a:solidFill>
                  <a:srgbClr val="0070C0"/>
                </a:solidFill>
                <a:latin typeface="Calibri" pitchFamily="34" charset="0"/>
              </a:rPr>
              <a:t>Zones tarifaires</a:t>
            </a:r>
            <a:endParaRPr lang="fr-FR" dirty="0">
              <a:latin typeface="Calibri" pitchFamily="34" charset="0"/>
            </a:endParaRPr>
          </a:p>
          <a:p>
            <a:pPr lvl="1"/>
            <a:endParaRPr lang="fr-FR" dirty="0">
              <a:latin typeface="Calibri" pitchFamily="34" charset="0"/>
            </a:endParaRPr>
          </a:p>
        </p:txBody>
      </p:sp>
      <p:sp>
        <p:nvSpPr>
          <p:cNvPr id="7" name="Espace réservé du numéro de diapositive 3">
            <a:extLst>
              <a:ext uri="{FF2B5EF4-FFF2-40B4-BE49-F238E27FC236}">
                <a16:creationId xmlns:a16="http://schemas.microsoft.com/office/drawing/2014/main" id="{A2ABC024-28B4-4603-BC8A-69EFEF14275C}"/>
              </a:ext>
            </a:extLst>
          </p:cNvPr>
          <p:cNvSpPr>
            <a:spLocks noGrp="1"/>
          </p:cNvSpPr>
          <p:nvPr>
            <p:ph type="sldNum" sz="quarter" idx="12"/>
          </p:nvPr>
        </p:nvSpPr>
        <p:spPr>
          <a:xfrm>
            <a:off x="6156176" y="6324068"/>
            <a:ext cx="2133600" cy="365125"/>
          </a:xfrm>
        </p:spPr>
        <p:txBody>
          <a:bodyPr/>
          <a:lstStyle/>
          <a:p>
            <a:fld id="{6D20780D-0CBD-4EA5-A05E-AB9F8FCA6D19}" type="slidenum">
              <a:rPr lang="fr-FR" smtClean="0"/>
              <a:t>27</a:t>
            </a:fld>
            <a:endParaRPr lang="fr-FR" dirty="0"/>
          </a:p>
        </p:txBody>
      </p:sp>
      <p:pic>
        <p:nvPicPr>
          <p:cNvPr id="2" name="Image 1">
            <a:extLst>
              <a:ext uri="{FF2B5EF4-FFF2-40B4-BE49-F238E27FC236}">
                <a16:creationId xmlns:a16="http://schemas.microsoft.com/office/drawing/2014/main" id="{1FB8B8DC-0BFE-4CF6-BC96-A4FEC0A2AA82}"/>
              </a:ext>
            </a:extLst>
          </p:cNvPr>
          <p:cNvPicPr>
            <a:picLocks noChangeAspect="1"/>
          </p:cNvPicPr>
          <p:nvPr/>
        </p:nvPicPr>
        <p:blipFill>
          <a:blip r:embed="rId3"/>
          <a:stretch>
            <a:fillRect/>
          </a:stretch>
        </p:blipFill>
        <p:spPr>
          <a:xfrm>
            <a:off x="300688" y="1809745"/>
            <a:ext cx="8388424" cy="739476"/>
          </a:xfrm>
          <a:prstGeom prst="rect">
            <a:avLst/>
          </a:prstGeom>
          <a:ln>
            <a:solidFill>
              <a:schemeClr val="accent1"/>
            </a:solidFill>
          </a:ln>
        </p:spPr>
      </p:pic>
      <p:pic>
        <p:nvPicPr>
          <p:cNvPr id="5" name="Image 4">
            <a:extLst>
              <a:ext uri="{FF2B5EF4-FFF2-40B4-BE49-F238E27FC236}">
                <a16:creationId xmlns:a16="http://schemas.microsoft.com/office/drawing/2014/main" id="{97EAFD73-6A8C-41FC-BDE0-1DC8182A64B6}"/>
              </a:ext>
            </a:extLst>
          </p:cNvPr>
          <p:cNvPicPr>
            <a:picLocks noChangeAspect="1"/>
          </p:cNvPicPr>
          <p:nvPr/>
        </p:nvPicPr>
        <p:blipFill>
          <a:blip r:embed="rId4"/>
          <a:stretch>
            <a:fillRect/>
          </a:stretch>
        </p:blipFill>
        <p:spPr>
          <a:xfrm>
            <a:off x="1259632" y="3356992"/>
            <a:ext cx="6122018" cy="2738118"/>
          </a:xfrm>
          <a:prstGeom prst="rect">
            <a:avLst/>
          </a:prstGeom>
        </p:spPr>
      </p:pic>
      <p:sp>
        <p:nvSpPr>
          <p:cNvPr id="14" name="ZoneTexte 13">
            <a:extLst>
              <a:ext uri="{FF2B5EF4-FFF2-40B4-BE49-F238E27FC236}">
                <a16:creationId xmlns:a16="http://schemas.microsoft.com/office/drawing/2014/main" id="{ADB7E4BB-C378-4F5B-852D-E03F9B6AF4D3}"/>
              </a:ext>
            </a:extLst>
          </p:cNvPr>
          <p:cNvSpPr txBox="1"/>
          <p:nvPr/>
        </p:nvSpPr>
        <p:spPr>
          <a:xfrm>
            <a:off x="7452320" y="4096463"/>
            <a:ext cx="504056" cy="276999"/>
          </a:xfrm>
          <a:prstGeom prst="rect">
            <a:avLst/>
          </a:prstGeom>
          <a:noFill/>
        </p:spPr>
        <p:txBody>
          <a:bodyPr wrap="square" rtlCol="0">
            <a:spAutoFit/>
          </a:bodyPr>
          <a:lstStyle/>
          <a:p>
            <a:r>
              <a:rPr lang="fr-FR" sz="1200" dirty="0"/>
              <a:t>Base</a:t>
            </a:r>
          </a:p>
        </p:txBody>
      </p:sp>
      <p:sp>
        <p:nvSpPr>
          <p:cNvPr id="15" name="ZoneTexte 14">
            <a:extLst>
              <a:ext uri="{FF2B5EF4-FFF2-40B4-BE49-F238E27FC236}">
                <a16:creationId xmlns:a16="http://schemas.microsoft.com/office/drawing/2014/main" id="{AD2E383E-D32D-474E-A745-8791893C5B7C}"/>
              </a:ext>
            </a:extLst>
          </p:cNvPr>
          <p:cNvSpPr txBox="1"/>
          <p:nvPr/>
        </p:nvSpPr>
        <p:spPr>
          <a:xfrm>
            <a:off x="7423770" y="4380137"/>
            <a:ext cx="504056" cy="276999"/>
          </a:xfrm>
          <a:prstGeom prst="rect">
            <a:avLst/>
          </a:prstGeom>
          <a:noFill/>
        </p:spPr>
        <p:txBody>
          <a:bodyPr wrap="square" rtlCol="0">
            <a:spAutoFit/>
          </a:bodyPr>
          <a:lstStyle/>
          <a:p>
            <a:r>
              <a:rPr lang="fr-FR" sz="1200" dirty="0"/>
              <a:t>+2%</a:t>
            </a:r>
          </a:p>
        </p:txBody>
      </p:sp>
      <p:sp>
        <p:nvSpPr>
          <p:cNvPr id="16" name="ZoneTexte 15">
            <a:extLst>
              <a:ext uri="{FF2B5EF4-FFF2-40B4-BE49-F238E27FC236}">
                <a16:creationId xmlns:a16="http://schemas.microsoft.com/office/drawing/2014/main" id="{F237509F-CD52-473D-9A8B-5D792C177DF1}"/>
              </a:ext>
            </a:extLst>
          </p:cNvPr>
          <p:cNvSpPr txBox="1"/>
          <p:nvPr/>
        </p:nvSpPr>
        <p:spPr>
          <a:xfrm>
            <a:off x="7423770" y="4724134"/>
            <a:ext cx="504056" cy="276999"/>
          </a:xfrm>
          <a:prstGeom prst="rect">
            <a:avLst/>
          </a:prstGeom>
          <a:noFill/>
        </p:spPr>
        <p:txBody>
          <a:bodyPr wrap="square" rtlCol="0">
            <a:spAutoFit/>
          </a:bodyPr>
          <a:lstStyle/>
          <a:p>
            <a:r>
              <a:rPr lang="fr-FR" sz="1200" dirty="0"/>
              <a:t>+3%</a:t>
            </a:r>
          </a:p>
        </p:txBody>
      </p:sp>
      <p:sp>
        <p:nvSpPr>
          <p:cNvPr id="17" name="ZoneTexte 16">
            <a:extLst>
              <a:ext uri="{FF2B5EF4-FFF2-40B4-BE49-F238E27FC236}">
                <a16:creationId xmlns:a16="http://schemas.microsoft.com/office/drawing/2014/main" id="{480A51C3-40FC-464D-B3CD-20B6F7B38CD4}"/>
              </a:ext>
            </a:extLst>
          </p:cNvPr>
          <p:cNvSpPr txBox="1"/>
          <p:nvPr/>
        </p:nvSpPr>
        <p:spPr>
          <a:xfrm>
            <a:off x="7452320" y="5068657"/>
            <a:ext cx="504056" cy="276999"/>
          </a:xfrm>
          <a:prstGeom prst="rect">
            <a:avLst/>
          </a:prstGeom>
          <a:noFill/>
        </p:spPr>
        <p:txBody>
          <a:bodyPr wrap="square" rtlCol="0">
            <a:spAutoFit/>
          </a:bodyPr>
          <a:lstStyle/>
          <a:p>
            <a:r>
              <a:rPr lang="fr-FR" sz="1200" dirty="0"/>
              <a:t>+4%</a:t>
            </a:r>
          </a:p>
        </p:txBody>
      </p:sp>
      <p:sp>
        <p:nvSpPr>
          <p:cNvPr id="18" name="ZoneTexte 17">
            <a:extLst>
              <a:ext uri="{FF2B5EF4-FFF2-40B4-BE49-F238E27FC236}">
                <a16:creationId xmlns:a16="http://schemas.microsoft.com/office/drawing/2014/main" id="{BBD1D450-A4CE-45E1-AEA2-11E551590A63}"/>
              </a:ext>
            </a:extLst>
          </p:cNvPr>
          <p:cNvSpPr txBox="1"/>
          <p:nvPr/>
        </p:nvSpPr>
        <p:spPr>
          <a:xfrm>
            <a:off x="7438458" y="5384156"/>
            <a:ext cx="504056" cy="276999"/>
          </a:xfrm>
          <a:prstGeom prst="rect">
            <a:avLst/>
          </a:prstGeom>
          <a:noFill/>
        </p:spPr>
        <p:txBody>
          <a:bodyPr wrap="square" rtlCol="0">
            <a:spAutoFit/>
          </a:bodyPr>
          <a:lstStyle/>
          <a:p>
            <a:r>
              <a:rPr lang="fr-FR" sz="1200" dirty="0"/>
              <a:t>+5%</a:t>
            </a:r>
          </a:p>
        </p:txBody>
      </p:sp>
      <p:sp>
        <p:nvSpPr>
          <p:cNvPr id="19" name="ZoneTexte 18">
            <a:extLst>
              <a:ext uri="{FF2B5EF4-FFF2-40B4-BE49-F238E27FC236}">
                <a16:creationId xmlns:a16="http://schemas.microsoft.com/office/drawing/2014/main" id="{54D197E9-E2EB-4E97-831B-91FEF81BB6E2}"/>
              </a:ext>
            </a:extLst>
          </p:cNvPr>
          <p:cNvSpPr txBox="1"/>
          <p:nvPr/>
        </p:nvSpPr>
        <p:spPr>
          <a:xfrm>
            <a:off x="7452320" y="5684267"/>
            <a:ext cx="504056" cy="276999"/>
          </a:xfrm>
          <a:prstGeom prst="rect">
            <a:avLst/>
          </a:prstGeom>
          <a:noFill/>
        </p:spPr>
        <p:txBody>
          <a:bodyPr wrap="square" rtlCol="0">
            <a:spAutoFit/>
          </a:bodyPr>
          <a:lstStyle/>
          <a:p>
            <a:r>
              <a:rPr lang="fr-FR" sz="1200" dirty="0"/>
              <a:t>+6%</a:t>
            </a:r>
          </a:p>
        </p:txBody>
      </p:sp>
    </p:spTree>
    <p:extLst>
      <p:ext uri="{BB962C8B-B14F-4D97-AF65-F5344CB8AC3E}">
        <p14:creationId xmlns:p14="http://schemas.microsoft.com/office/powerpoint/2010/main" val="245517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1DE3943-12E4-443F-A46B-F7F898D82A28}"/>
              </a:ext>
            </a:extLst>
          </p:cNvPr>
          <p:cNvSpPr>
            <a:spLocks noGrp="1"/>
          </p:cNvSpPr>
          <p:nvPr>
            <p:ph type="sldNum" sz="quarter" idx="12"/>
          </p:nvPr>
        </p:nvSpPr>
        <p:spPr/>
        <p:txBody>
          <a:bodyPr/>
          <a:lstStyle/>
          <a:p>
            <a:fld id="{6D20780D-0CBD-4EA5-A05E-AB9F8FCA6D19}" type="slidenum">
              <a:rPr lang="fr-FR" smtClean="0"/>
              <a:t>28</a:t>
            </a:fld>
            <a:endParaRPr lang="fr-FR" dirty="0"/>
          </a:p>
        </p:txBody>
      </p:sp>
      <p:sp>
        <p:nvSpPr>
          <p:cNvPr id="4" name="Titre 1">
            <a:extLst>
              <a:ext uri="{FF2B5EF4-FFF2-40B4-BE49-F238E27FC236}">
                <a16:creationId xmlns:a16="http://schemas.microsoft.com/office/drawing/2014/main" id="{1BA08B8E-E890-4D05-BFDF-76A9A13F1EFA}"/>
              </a:ext>
            </a:extLst>
          </p:cNvPr>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Taxes et contributions</a:t>
            </a:r>
          </a:p>
        </p:txBody>
      </p:sp>
      <p:sp>
        <p:nvSpPr>
          <p:cNvPr id="5" name="ZoneTexte 4">
            <a:extLst>
              <a:ext uri="{FF2B5EF4-FFF2-40B4-BE49-F238E27FC236}">
                <a16:creationId xmlns:a16="http://schemas.microsoft.com/office/drawing/2014/main" id="{1CA05911-DBBE-4765-8BB3-079902CD820B}"/>
              </a:ext>
            </a:extLst>
          </p:cNvPr>
          <p:cNvSpPr txBox="1"/>
          <p:nvPr/>
        </p:nvSpPr>
        <p:spPr>
          <a:xfrm>
            <a:off x="685800" y="3640992"/>
            <a:ext cx="7772400" cy="400110"/>
          </a:xfrm>
          <a:prstGeom prst="rect">
            <a:avLst/>
          </a:prstGeom>
          <a:noFill/>
        </p:spPr>
        <p:txBody>
          <a:bodyPr wrap="square" rtlCol="0">
            <a:spAutoFit/>
          </a:bodyPr>
          <a:lstStyle/>
          <a:p>
            <a:pPr marL="342900" indent="-342900">
              <a:buFont typeface="Wingdings" pitchFamily="2" charset="2"/>
              <a:buChar char="q"/>
            </a:pPr>
            <a:r>
              <a:rPr lang="fr-FR" sz="2000" b="1" dirty="0">
                <a:solidFill>
                  <a:srgbClr val="0070C0"/>
                </a:solidFill>
                <a:latin typeface="Calibri" pitchFamily="34" charset="0"/>
              </a:rPr>
              <a:t>Trois taxes et contributions figurent sur une facture de gaz naturel </a:t>
            </a:r>
          </a:p>
        </p:txBody>
      </p:sp>
      <p:sp>
        <p:nvSpPr>
          <p:cNvPr id="7" name="ZoneTexte 6">
            <a:extLst>
              <a:ext uri="{FF2B5EF4-FFF2-40B4-BE49-F238E27FC236}">
                <a16:creationId xmlns:a16="http://schemas.microsoft.com/office/drawing/2014/main" id="{B9764DB1-EB50-42DB-BB7D-C0F93D2A7662}"/>
              </a:ext>
            </a:extLst>
          </p:cNvPr>
          <p:cNvSpPr txBox="1"/>
          <p:nvPr/>
        </p:nvSpPr>
        <p:spPr>
          <a:xfrm>
            <a:off x="685800" y="4279772"/>
            <a:ext cx="7772400" cy="369332"/>
          </a:xfrm>
          <a:prstGeom prst="rect">
            <a:avLst/>
          </a:prstGeom>
          <a:noFill/>
        </p:spPr>
        <p:txBody>
          <a:bodyPr wrap="square" rtlCol="0">
            <a:spAutoFit/>
          </a:bodyPr>
          <a:lstStyle/>
          <a:p>
            <a:pPr marL="742950" lvl="1" indent="-285750">
              <a:buFont typeface="Arial" pitchFamily="34" charset="0"/>
              <a:buChar char="•"/>
            </a:pPr>
            <a:r>
              <a:rPr lang="fr-FR" dirty="0">
                <a:solidFill>
                  <a:srgbClr val="0070C0"/>
                </a:solidFill>
              </a:rPr>
              <a:t>Taxe intérieure sur les consommations de gaz naturel (TICGN)</a:t>
            </a:r>
            <a:endParaRPr lang="fr-FR" b="1" dirty="0">
              <a:solidFill>
                <a:srgbClr val="0070C0"/>
              </a:solidFill>
              <a:latin typeface="Calibri" pitchFamily="34" charset="0"/>
            </a:endParaRPr>
          </a:p>
        </p:txBody>
      </p:sp>
      <p:sp>
        <p:nvSpPr>
          <p:cNvPr id="8" name="ZoneTexte 7">
            <a:extLst>
              <a:ext uri="{FF2B5EF4-FFF2-40B4-BE49-F238E27FC236}">
                <a16:creationId xmlns:a16="http://schemas.microsoft.com/office/drawing/2014/main" id="{84B0A5E0-EEB3-444C-AF2C-22664A140D7C}"/>
              </a:ext>
            </a:extLst>
          </p:cNvPr>
          <p:cNvSpPr txBox="1"/>
          <p:nvPr/>
        </p:nvSpPr>
        <p:spPr>
          <a:xfrm>
            <a:off x="685800" y="4001032"/>
            <a:ext cx="7772400" cy="369332"/>
          </a:xfrm>
          <a:prstGeom prst="rect">
            <a:avLst/>
          </a:prstGeom>
          <a:noFill/>
        </p:spPr>
        <p:txBody>
          <a:bodyPr wrap="square" rtlCol="0">
            <a:spAutoFit/>
          </a:bodyPr>
          <a:lstStyle/>
          <a:p>
            <a:pPr marL="742950" lvl="1" indent="-285750">
              <a:buFont typeface="Arial" pitchFamily="34" charset="0"/>
              <a:buChar char="•"/>
            </a:pPr>
            <a:r>
              <a:rPr lang="fr-FR" dirty="0"/>
              <a:t>Contribution tarifaire d’acheminement (CTA)</a:t>
            </a:r>
            <a:endParaRPr lang="fr-FR" b="1" dirty="0">
              <a:latin typeface="Calibri" pitchFamily="34" charset="0"/>
            </a:endParaRPr>
          </a:p>
        </p:txBody>
      </p:sp>
      <p:sp>
        <p:nvSpPr>
          <p:cNvPr id="9" name="ZoneTexte 8">
            <a:extLst>
              <a:ext uri="{FF2B5EF4-FFF2-40B4-BE49-F238E27FC236}">
                <a16:creationId xmlns:a16="http://schemas.microsoft.com/office/drawing/2014/main" id="{04235E63-09D3-4597-A97F-B42348A47DF8}"/>
              </a:ext>
            </a:extLst>
          </p:cNvPr>
          <p:cNvSpPr txBox="1"/>
          <p:nvPr/>
        </p:nvSpPr>
        <p:spPr>
          <a:xfrm>
            <a:off x="685800" y="4577096"/>
            <a:ext cx="7772400" cy="369332"/>
          </a:xfrm>
          <a:prstGeom prst="rect">
            <a:avLst/>
          </a:prstGeom>
          <a:noFill/>
        </p:spPr>
        <p:txBody>
          <a:bodyPr wrap="square" rtlCol="0">
            <a:spAutoFit/>
          </a:bodyPr>
          <a:lstStyle/>
          <a:p>
            <a:pPr marL="742950" lvl="1" indent="-285750">
              <a:buFont typeface="Arial" pitchFamily="34" charset="0"/>
              <a:buChar char="•"/>
            </a:pPr>
            <a:r>
              <a:rPr lang="fr-FR" dirty="0">
                <a:solidFill>
                  <a:srgbClr val="FF0000"/>
                </a:solidFill>
              </a:rPr>
              <a:t>Taxe sur la valeur ajoutée (TVA)</a:t>
            </a:r>
            <a:endParaRPr lang="fr-FR" b="1" dirty="0">
              <a:solidFill>
                <a:srgbClr val="FF0000"/>
              </a:solidFill>
              <a:latin typeface="Calibri" pitchFamily="34" charset="0"/>
            </a:endParaRPr>
          </a:p>
        </p:txBody>
      </p:sp>
      <p:pic>
        <p:nvPicPr>
          <p:cNvPr id="2" name="Image 1">
            <a:extLst>
              <a:ext uri="{FF2B5EF4-FFF2-40B4-BE49-F238E27FC236}">
                <a16:creationId xmlns:a16="http://schemas.microsoft.com/office/drawing/2014/main" id="{0B410E91-3F73-4FFE-9A71-1D4DDB3C0ED6}"/>
              </a:ext>
            </a:extLst>
          </p:cNvPr>
          <p:cNvPicPr>
            <a:picLocks noChangeAspect="1"/>
          </p:cNvPicPr>
          <p:nvPr/>
        </p:nvPicPr>
        <p:blipFill>
          <a:blip r:embed="rId3"/>
          <a:stretch>
            <a:fillRect/>
          </a:stretch>
        </p:blipFill>
        <p:spPr>
          <a:xfrm>
            <a:off x="670917" y="1786674"/>
            <a:ext cx="7942763" cy="879476"/>
          </a:xfrm>
          <a:prstGeom prst="rect">
            <a:avLst/>
          </a:prstGeom>
          <a:ln>
            <a:solidFill>
              <a:schemeClr val="accent1"/>
            </a:solidFill>
          </a:ln>
        </p:spPr>
      </p:pic>
    </p:spTree>
    <p:extLst>
      <p:ext uri="{BB962C8B-B14F-4D97-AF65-F5344CB8AC3E}">
        <p14:creationId xmlns:p14="http://schemas.microsoft.com/office/powerpoint/2010/main" val="1464318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FF17BB7-A046-4991-AEF8-34C04E86D633}"/>
              </a:ext>
            </a:extLst>
          </p:cNvPr>
          <p:cNvSpPr>
            <a:spLocks noGrp="1"/>
          </p:cNvSpPr>
          <p:nvPr>
            <p:ph type="sldNum" sz="quarter" idx="12"/>
          </p:nvPr>
        </p:nvSpPr>
        <p:spPr/>
        <p:txBody>
          <a:bodyPr/>
          <a:lstStyle/>
          <a:p>
            <a:r>
              <a:rPr lang="fr-FR"/>
              <a:t>1</a:t>
            </a:r>
            <a:endParaRPr lang="fr-FR" dirty="0"/>
          </a:p>
        </p:txBody>
      </p:sp>
      <p:sp>
        <p:nvSpPr>
          <p:cNvPr id="3" name="Titre 1">
            <a:extLst>
              <a:ext uri="{FF2B5EF4-FFF2-40B4-BE49-F238E27FC236}">
                <a16:creationId xmlns:a16="http://schemas.microsoft.com/office/drawing/2014/main" id="{ED8DB7F1-1058-41B8-B480-A922588DDA03}"/>
              </a:ext>
            </a:extLst>
          </p:cNvPr>
          <p:cNvSpPr txBox="1">
            <a:spLocks/>
          </p:cNvSpPr>
          <p:nvPr/>
        </p:nvSpPr>
        <p:spPr>
          <a:xfrm>
            <a:off x="685800" y="564796"/>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Taxes et contributions</a:t>
            </a:r>
          </a:p>
        </p:txBody>
      </p:sp>
      <p:sp>
        <p:nvSpPr>
          <p:cNvPr id="5" name="Rectangle 4">
            <a:extLst>
              <a:ext uri="{FF2B5EF4-FFF2-40B4-BE49-F238E27FC236}">
                <a16:creationId xmlns:a16="http://schemas.microsoft.com/office/drawing/2014/main" id="{9320BBBF-6EF4-4FD3-83A3-291C9FF183D2}"/>
              </a:ext>
            </a:extLst>
          </p:cNvPr>
          <p:cNvSpPr/>
          <p:nvPr/>
        </p:nvSpPr>
        <p:spPr>
          <a:xfrm>
            <a:off x="899592" y="1772816"/>
            <a:ext cx="7128792" cy="4124206"/>
          </a:xfrm>
          <a:prstGeom prst="rect">
            <a:avLst/>
          </a:prstGeom>
        </p:spPr>
        <p:txBody>
          <a:bodyPr wrap="square">
            <a:spAutoFit/>
          </a:bodyPr>
          <a:lstStyle/>
          <a:p>
            <a:r>
              <a:rPr lang="fr-FR" b="1" dirty="0"/>
              <a:t>CTA</a:t>
            </a:r>
            <a:r>
              <a:rPr lang="fr-FR" sz="1600" dirty="0"/>
              <a:t> : la Contribution Tarifaire d’Acheminement permet de financer les droits spécifiques relatifs à l’assurance vieillesse des personnels relevant du régime des industries électriques et gazières. </a:t>
            </a:r>
          </a:p>
          <a:p>
            <a:r>
              <a:rPr lang="fr-FR" sz="1600" dirty="0"/>
              <a:t> </a:t>
            </a:r>
          </a:p>
          <a:p>
            <a:r>
              <a:rPr lang="fr-FR" b="1" dirty="0"/>
              <a:t>TICGN</a:t>
            </a:r>
            <a:r>
              <a:rPr lang="fr-FR" sz="1600" dirty="0"/>
              <a:t> : la Taxe Intérieure sur la Consommation de Gaz Naturel est perçue pour le compte des douanes. Depuis le 1er avril 2014, la TICGN s’applique à l’ensemble des consommateurs de gaz naturel. La Contribution au Tarif Spécial de Solidarité, qui permet de financer le tarif spécial de solidarité, ainsi que la contribution biométhane, qui permet de financer les charges de service public portant sur l’achat de biométhane injecté dans les réseaux de gaz naturel, sont incluses dans la TICGN depuis le 1er janvier 2016. Depuis le 1er janvier 2018, elle s’élève à 8,45 €/MWh (elle était de 5,88€/MWh en 2017).</a:t>
            </a:r>
          </a:p>
          <a:p>
            <a:endParaRPr lang="fr-FR" sz="1600" dirty="0"/>
          </a:p>
          <a:p>
            <a:r>
              <a:rPr lang="fr-FR" b="1" dirty="0"/>
              <a:t>TVA</a:t>
            </a:r>
            <a:r>
              <a:rPr lang="fr-FR" sz="1600" dirty="0"/>
              <a:t> : La Taxe sur la Valeur Ajoutée s’applique à hauteur de : 5,5 % sur l’abonnement et la CTA, 20,0 % sur la consommation et la TICGN.</a:t>
            </a:r>
          </a:p>
          <a:p>
            <a:endParaRPr lang="fr-FR" sz="1600" dirty="0"/>
          </a:p>
        </p:txBody>
      </p:sp>
    </p:spTree>
    <p:extLst>
      <p:ext uri="{BB962C8B-B14F-4D97-AF65-F5344CB8AC3E}">
        <p14:creationId xmlns:p14="http://schemas.microsoft.com/office/powerpoint/2010/main" val="225113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8B67D1-B48C-4EB1-914D-5B88C022D15A}"/>
              </a:ext>
            </a:extLst>
          </p:cNvPr>
          <p:cNvSpPr>
            <a:spLocks noGrp="1"/>
          </p:cNvSpPr>
          <p:nvPr>
            <p:ph type="sldNum" sz="quarter" idx="12"/>
          </p:nvPr>
        </p:nvSpPr>
        <p:spPr/>
        <p:txBody>
          <a:bodyPr/>
          <a:lstStyle/>
          <a:p>
            <a:fld id="{6D20780D-0CBD-4EA5-A05E-AB9F8FCA6D19}" type="slidenum">
              <a:rPr lang="fr-FR" smtClean="0"/>
              <a:t>3</a:t>
            </a:fld>
            <a:endParaRPr lang="fr-FR"/>
          </a:p>
        </p:txBody>
      </p:sp>
      <p:sp>
        <p:nvSpPr>
          <p:cNvPr id="5" name="Titre 1">
            <a:extLst>
              <a:ext uri="{FF2B5EF4-FFF2-40B4-BE49-F238E27FC236}">
                <a16:creationId xmlns:a16="http://schemas.microsoft.com/office/drawing/2014/main" id="{B3A09328-CAF6-4D23-BF64-3371DEA2A222}"/>
              </a:ext>
            </a:extLst>
          </p:cNvPr>
          <p:cNvSpPr txBox="1">
            <a:spLocks/>
          </p:cNvSpPr>
          <p:nvPr/>
        </p:nvSpPr>
        <p:spPr>
          <a:xfrm>
            <a:off x="685800" y="2130425"/>
            <a:ext cx="7772400" cy="14700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LES ACTEURS DU SECTEUR</a:t>
            </a:r>
          </a:p>
        </p:txBody>
      </p:sp>
    </p:spTree>
    <p:extLst>
      <p:ext uri="{BB962C8B-B14F-4D97-AF65-F5344CB8AC3E}">
        <p14:creationId xmlns:p14="http://schemas.microsoft.com/office/powerpoint/2010/main" val="2880429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B4A317A-8F50-4FA5-86E1-A5D72EE76A77}"/>
              </a:ext>
            </a:extLst>
          </p:cNvPr>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 </a:t>
            </a:r>
            <a:r>
              <a:rPr lang="fr-FR" sz="3200" b="1" dirty="0"/>
              <a:t>abonnement - consommation - taxes</a:t>
            </a:r>
          </a:p>
        </p:txBody>
      </p:sp>
      <p:sp>
        <p:nvSpPr>
          <p:cNvPr id="4" name="Espace réservé du numéro de diapositive 2">
            <a:extLst>
              <a:ext uri="{FF2B5EF4-FFF2-40B4-BE49-F238E27FC236}">
                <a16:creationId xmlns:a16="http://schemas.microsoft.com/office/drawing/2014/main" id="{C0F97B37-E78F-4775-A936-1A23613EC1C6}"/>
              </a:ext>
            </a:extLst>
          </p:cNvPr>
          <p:cNvSpPr>
            <a:spLocks noGrp="1"/>
          </p:cNvSpPr>
          <p:nvPr>
            <p:ph type="sldNum" sz="quarter" idx="12"/>
          </p:nvPr>
        </p:nvSpPr>
        <p:spPr>
          <a:xfrm>
            <a:off x="6553200" y="6356350"/>
            <a:ext cx="2133600" cy="365125"/>
          </a:xfrm>
        </p:spPr>
        <p:txBody>
          <a:bodyPr/>
          <a:lstStyle/>
          <a:p>
            <a:fld id="{6D20780D-0CBD-4EA5-A05E-AB9F8FCA6D19}" type="slidenum">
              <a:rPr lang="fr-FR" smtClean="0"/>
              <a:t>30</a:t>
            </a:fld>
            <a:endParaRPr lang="fr-FR" dirty="0"/>
          </a:p>
        </p:txBody>
      </p:sp>
      <p:pic>
        <p:nvPicPr>
          <p:cNvPr id="2" name="Image 1">
            <a:extLst>
              <a:ext uri="{FF2B5EF4-FFF2-40B4-BE49-F238E27FC236}">
                <a16:creationId xmlns:a16="http://schemas.microsoft.com/office/drawing/2014/main" id="{8AF9F186-380B-4175-9521-8D4A50568026}"/>
              </a:ext>
            </a:extLst>
          </p:cNvPr>
          <p:cNvPicPr>
            <a:picLocks noChangeAspect="1"/>
          </p:cNvPicPr>
          <p:nvPr/>
        </p:nvPicPr>
        <p:blipFill>
          <a:blip r:embed="rId3"/>
          <a:stretch>
            <a:fillRect/>
          </a:stretch>
        </p:blipFill>
        <p:spPr>
          <a:xfrm>
            <a:off x="1104408" y="1844824"/>
            <a:ext cx="6929937" cy="4032448"/>
          </a:xfrm>
          <a:prstGeom prst="rect">
            <a:avLst/>
          </a:prstGeom>
          <a:ln>
            <a:solidFill>
              <a:schemeClr val="accent6">
                <a:lumMod val="75000"/>
              </a:schemeClr>
            </a:solidFill>
          </a:ln>
        </p:spPr>
      </p:pic>
    </p:spTree>
    <p:extLst>
      <p:ext uri="{BB962C8B-B14F-4D97-AF65-F5344CB8AC3E}">
        <p14:creationId xmlns:p14="http://schemas.microsoft.com/office/powerpoint/2010/main" val="4226834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40AD014-9B73-4391-96E9-99DF6AF29540}"/>
              </a:ext>
            </a:extLst>
          </p:cNvPr>
          <p:cNvSpPr txBox="1">
            <a:spLocks/>
          </p:cNvSpPr>
          <p:nvPr/>
        </p:nvSpPr>
        <p:spPr>
          <a:xfrm>
            <a:off x="685800" y="2130425"/>
            <a:ext cx="7772400" cy="14700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COMPRENDRE SA FACTURE</a:t>
            </a:r>
            <a:br>
              <a:rPr lang="fr-FR" b="1" dirty="0"/>
            </a:br>
            <a:r>
              <a:rPr lang="fr-FR" b="1" dirty="0"/>
              <a:t>D’ÉLECTRICITE</a:t>
            </a:r>
          </a:p>
        </p:txBody>
      </p:sp>
      <p:sp>
        <p:nvSpPr>
          <p:cNvPr id="4" name="Espace réservé du numéro de diapositive 2">
            <a:extLst>
              <a:ext uri="{FF2B5EF4-FFF2-40B4-BE49-F238E27FC236}">
                <a16:creationId xmlns:a16="http://schemas.microsoft.com/office/drawing/2014/main" id="{3287D8EA-D194-4487-822C-972192564A5D}"/>
              </a:ext>
            </a:extLst>
          </p:cNvPr>
          <p:cNvSpPr>
            <a:spLocks noGrp="1"/>
          </p:cNvSpPr>
          <p:nvPr>
            <p:ph type="sldNum" sz="quarter" idx="12"/>
          </p:nvPr>
        </p:nvSpPr>
        <p:spPr>
          <a:xfrm>
            <a:off x="6553200" y="6356350"/>
            <a:ext cx="2133600" cy="365125"/>
          </a:xfrm>
        </p:spPr>
        <p:txBody>
          <a:bodyPr/>
          <a:lstStyle/>
          <a:p>
            <a:fld id="{6D20780D-0CBD-4EA5-A05E-AB9F8FCA6D19}" type="slidenum">
              <a:rPr lang="fr-FR" smtClean="0"/>
              <a:t>31</a:t>
            </a:fld>
            <a:endParaRPr lang="fr-FR" dirty="0"/>
          </a:p>
        </p:txBody>
      </p:sp>
    </p:spTree>
    <p:extLst>
      <p:ext uri="{BB962C8B-B14F-4D97-AF65-F5344CB8AC3E}">
        <p14:creationId xmlns:p14="http://schemas.microsoft.com/office/powerpoint/2010/main" val="15392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8543FF1-4930-4E7C-92FD-5DFEF85E120B}"/>
              </a:ext>
            </a:extLst>
          </p:cNvPr>
          <p:cNvSpPr txBox="1">
            <a:spLocks/>
          </p:cNvSpPr>
          <p:nvPr/>
        </p:nvSpPr>
        <p:spPr>
          <a:xfrm>
            <a:off x="611560"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Présentation d’une facture </a:t>
            </a:r>
          </a:p>
        </p:txBody>
      </p:sp>
      <p:sp>
        <p:nvSpPr>
          <p:cNvPr id="5" name="Espace réservé du numéro de diapositive 2">
            <a:extLst>
              <a:ext uri="{FF2B5EF4-FFF2-40B4-BE49-F238E27FC236}">
                <a16:creationId xmlns:a16="http://schemas.microsoft.com/office/drawing/2014/main" id="{BF132593-FF07-4CCC-9454-C705853C1FE2}"/>
              </a:ext>
            </a:extLst>
          </p:cNvPr>
          <p:cNvSpPr>
            <a:spLocks noGrp="1"/>
          </p:cNvSpPr>
          <p:nvPr>
            <p:ph type="sldNum" sz="quarter" idx="12"/>
          </p:nvPr>
        </p:nvSpPr>
        <p:spPr>
          <a:xfrm>
            <a:off x="6553200" y="6356350"/>
            <a:ext cx="2133600" cy="365125"/>
          </a:xfrm>
        </p:spPr>
        <p:txBody>
          <a:bodyPr/>
          <a:lstStyle/>
          <a:p>
            <a:fld id="{6D20780D-0CBD-4EA5-A05E-AB9F8FCA6D19}" type="slidenum">
              <a:rPr lang="fr-FR" smtClean="0"/>
              <a:t>32</a:t>
            </a:fld>
            <a:endParaRPr lang="fr-FR" dirty="0"/>
          </a:p>
        </p:txBody>
      </p:sp>
      <p:pic>
        <p:nvPicPr>
          <p:cNvPr id="8" name="Image 7">
            <a:extLst>
              <a:ext uri="{FF2B5EF4-FFF2-40B4-BE49-F238E27FC236}">
                <a16:creationId xmlns:a16="http://schemas.microsoft.com/office/drawing/2014/main" id="{E5CB2651-9D3E-484E-8F4A-104F2C9E1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410349"/>
            <a:ext cx="7020264" cy="3896683"/>
          </a:xfrm>
          <a:prstGeom prst="rect">
            <a:avLst/>
          </a:prstGeom>
          <a:ln>
            <a:solidFill>
              <a:schemeClr val="accent1"/>
            </a:solidFill>
          </a:ln>
        </p:spPr>
      </p:pic>
      <p:sp>
        <p:nvSpPr>
          <p:cNvPr id="11" name="ZoneTexte 10">
            <a:extLst>
              <a:ext uri="{FF2B5EF4-FFF2-40B4-BE49-F238E27FC236}">
                <a16:creationId xmlns:a16="http://schemas.microsoft.com/office/drawing/2014/main" id="{E1DCB7CA-F18E-42D4-A158-E514281E023C}"/>
              </a:ext>
            </a:extLst>
          </p:cNvPr>
          <p:cNvSpPr txBox="1"/>
          <p:nvPr/>
        </p:nvSpPr>
        <p:spPr>
          <a:xfrm>
            <a:off x="577788" y="1844824"/>
            <a:ext cx="7988424" cy="646331"/>
          </a:xfrm>
          <a:prstGeom prst="rect">
            <a:avLst/>
          </a:prstGeom>
          <a:noFill/>
        </p:spPr>
        <p:txBody>
          <a:bodyPr wrap="square" rtlCol="0">
            <a:spAutoFit/>
          </a:bodyPr>
          <a:lstStyle/>
          <a:p>
            <a:r>
              <a:rPr lang="fr-FR" dirty="0"/>
              <a:t>Exemple de facture d’électricité fournie par EDF pour 2 mois</a:t>
            </a:r>
          </a:p>
          <a:p>
            <a:r>
              <a:rPr lang="fr-FR" dirty="0"/>
              <a:t>Puissance 6 kVA – Heures creuses 10h30-6h00 et le week-end</a:t>
            </a:r>
          </a:p>
        </p:txBody>
      </p:sp>
    </p:spTree>
    <p:extLst>
      <p:ext uri="{BB962C8B-B14F-4D97-AF65-F5344CB8AC3E}">
        <p14:creationId xmlns:p14="http://schemas.microsoft.com/office/powerpoint/2010/main" val="8720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5202980" y="6364431"/>
            <a:ext cx="2133600" cy="365125"/>
          </a:xfrm>
        </p:spPr>
        <p:txBody>
          <a:bodyPr/>
          <a:lstStyle/>
          <a:p>
            <a:fld id="{6D20780D-0CBD-4EA5-A05E-AB9F8FCA6D19}" type="slidenum">
              <a:rPr lang="fr-FR" smtClean="0"/>
              <a:t>33</a:t>
            </a:fld>
            <a:endParaRPr lang="fr-FR" dirty="0"/>
          </a:p>
        </p:txBody>
      </p:sp>
      <p:sp>
        <p:nvSpPr>
          <p:cNvPr id="5" name="Titre 1"/>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Abonnement</a:t>
            </a:r>
          </a:p>
        </p:txBody>
      </p:sp>
      <p:sp>
        <p:nvSpPr>
          <p:cNvPr id="9" name="ZoneTexte 8">
            <a:extLst>
              <a:ext uri="{FF2B5EF4-FFF2-40B4-BE49-F238E27FC236}">
                <a16:creationId xmlns:a16="http://schemas.microsoft.com/office/drawing/2014/main" id="{E2E3642D-7B22-4291-880D-1EE6EC3A36EF}"/>
              </a:ext>
            </a:extLst>
          </p:cNvPr>
          <p:cNvSpPr txBox="1"/>
          <p:nvPr/>
        </p:nvSpPr>
        <p:spPr>
          <a:xfrm>
            <a:off x="271441" y="2636912"/>
            <a:ext cx="5668711" cy="411441"/>
          </a:xfrm>
          <a:prstGeom prst="rect">
            <a:avLst/>
          </a:prstGeom>
          <a:noFill/>
        </p:spPr>
        <p:txBody>
          <a:bodyPr wrap="square" rtlCol="0">
            <a:spAutoFit/>
          </a:bodyPr>
          <a:lstStyle/>
          <a:p>
            <a:pPr marL="342900" indent="-342900">
              <a:buFont typeface="Wingdings" pitchFamily="2" charset="2"/>
              <a:buChar char="q"/>
            </a:pPr>
            <a:r>
              <a:rPr lang="fr-FR" sz="2000" b="1" dirty="0">
                <a:solidFill>
                  <a:srgbClr val="0070C0"/>
                </a:solidFill>
                <a:latin typeface="Calibri" pitchFamily="34" charset="0"/>
              </a:rPr>
              <a:t>Puissance souscrite et option tarifaire</a:t>
            </a:r>
            <a:endParaRPr lang="fr-FR" dirty="0">
              <a:latin typeface="Calibri" pitchFamily="34" charset="0"/>
            </a:endParaRPr>
          </a:p>
        </p:txBody>
      </p:sp>
      <p:graphicFrame>
        <p:nvGraphicFramePr>
          <p:cNvPr id="15" name="Tableau 14">
            <a:extLst>
              <a:ext uri="{FF2B5EF4-FFF2-40B4-BE49-F238E27FC236}">
                <a16:creationId xmlns:a16="http://schemas.microsoft.com/office/drawing/2014/main" id="{2E6C96D4-2768-4795-B125-FDAC64AF8967}"/>
              </a:ext>
            </a:extLst>
          </p:cNvPr>
          <p:cNvGraphicFramePr>
            <a:graphicFrameLocks noGrp="1"/>
          </p:cNvGraphicFramePr>
          <p:nvPr>
            <p:extLst>
              <p:ext uri="{D42A27DB-BD31-4B8C-83A1-F6EECF244321}">
                <p14:modId xmlns:p14="http://schemas.microsoft.com/office/powerpoint/2010/main" val="3206881681"/>
              </p:ext>
            </p:extLst>
          </p:nvPr>
        </p:nvGraphicFramePr>
        <p:xfrm>
          <a:off x="1252934" y="3711025"/>
          <a:ext cx="6402442" cy="1495806"/>
        </p:xfrm>
        <a:graphic>
          <a:graphicData uri="http://schemas.openxmlformats.org/drawingml/2006/table">
            <a:tbl>
              <a:tblPr firstRow="1" firstCol="1" bandRow="1">
                <a:tableStyleId>{5C22544A-7EE6-4342-B048-85BDC9FD1C3A}</a:tableStyleId>
              </a:tblPr>
              <a:tblGrid>
                <a:gridCol w="2133676">
                  <a:extLst>
                    <a:ext uri="{9D8B030D-6E8A-4147-A177-3AD203B41FA5}">
                      <a16:colId xmlns:a16="http://schemas.microsoft.com/office/drawing/2014/main" val="289710831"/>
                    </a:ext>
                  </a:extLst>
                </a:gridCol>
                <a:gridCol w="2134383">
                  <a:extLst>
                    <a:ext uri="{9D8B030D-6E8A-4147-A177-3AD203B41FA5}">
                      <a16:colId xmlns:a16="http://schemas.microsoft.com/office/drawing/2014/main" val="1942933091"/>
                    </a:ext>
                  </a:extLst>
                </a:gridCol>
                <a:gridCol w="2134383">
                  <a:extLst>
                    <a:ext uri="{9D8B030D-6E8A-4147-A177-3AD203B41FA5}">
                      <a16:colId xmlns:a16="http://schemas.microsoft.com/office/drawing/2014/main" val="2068649905"/>
                    </a:ext>
                  </a:extLst>
                </a:gridCol>
              </a:tblGrid>
              <a:tr h="233392">
                <a:tc>
                  <a:txBody>
                    <a:bodyPr/>
                    <a:lstStyle/>
                    <a:p>
                      <a:pPr algn="just">
                        <a:lnSpc>
                          <a:spcPct val="107000"/>
                        </a:lnSpc>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fr-FR" sz="1600" dirty="0">
                          <a:effectLst/>
                        </a:rPr>
                        <a:t>Abonnement annuel € TTC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040515293"/>
                  </a:ext>
                </a:extLst>
              </a:tr>
              <a:tr h="233392">
                <a:tc>
                  <a:txBody>
                    <a:bodyPr/>
                    <a:lstStyle/>
                    <a:p>
                      <a:pPr algn="just">
                        <a:lnSpc>
                          <a:spcPct val="107000"/>
                        </a:lnSpc>
                        <a:spcAft>
                          <a:spcPts val="0"/>
                        </a:spcAft>
                      </a:pPr>
                      <a:r>
                        <a:rPr lang="fr-FR" sz="1600" dirty="0">
                          <a:effectLst/>
                        </a:rPr>
                        <a:t>Puissance souscrite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a:effectLst/>
                        </a:rPr>
                        <a:t>Option Base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dirty="0">
                          <a:effectLst/>
                        </a:rPr>
                        <a:t>Option tarifs HP /HC</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590657"/>
                  </a:ext>
                </a:extLst>
              </a:tr>
              <a:tr h="233392">
                <a:tc>
                  <a:txBody>
                    <a:bodyPr/>
                    <a:lstStyle/>
                    <a:p>
                      <a:pPr algn="ctr">
                        <a:lnSpc>
                          <a:spcPct val="107000"/>
                        </a:lnSpc>
                        <a:spcAft>
                          <a:spcPts val="0"/>
                        </a:spcAft>
                      </a:pPr>
                      <a:r>
                        <a:rPr lang="fr-FR" sz="1600" dirty="0">
                          <a:effectLst/>
                        </a:rPr>
                        <a:t>3 kVA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109,90</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6541965"/>
                  </a:ext>
                </a:extLst>
              </a:tr>
              <a:tr h="233392">
                <a:tc>
                  <a:txBody>
                    <a:bodyPr/>
                    <a:lstStyle/>
                    <a:p>
                      <a:pPr algn="ctr">
                        <a:lnSpc>
                          <a:spcPct val="107000"/>
                        </a:lnSpc>
                        <a:spcAft>
                          <a:spcPts val="0"/>
                        </a:spcAft>
                      </a:pPr>
                      <a:r>
                        <a:rPr lang="fr-FR" sz="1600" dirty="0">
                          <a:effectLst/>
                        </a:rPr>
                        <a:t>6 kVA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143,87</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151,64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389189"/>
                  </a:ext>
                </a:extLst>
              </a:tr>
              <a:tr h="233392">
                <a:tc>
                  <a:txBody>
                    <a:bodyPr/>
                    <a:lstStyle/>
                    <a:p>
                      <a:pPr algn="ctr">
                        <a:lnSpc>
                          <a:spcPct val="107000"/>
                        </a:lnSpc>
                        <a:spcAft>
                          <a:spcPts val="0"/>
                        </a:spcAft>
                      </a:pPr>
                      <a:r>
                        <a:rPr lang="fr-FR" sz="1600" dirty="0">
                          <a:effectLst/>
                        </a:rPr>
                        <a:t>9 kVA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179,36</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192,35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7796998"/>
                  </a:ext>
                </a:extLst>
              </a:tr>
              <a:tr h="233392">
                <a:tc>
                  <a:txBody>
                    <a:bodyPr/>
                    <a:lstStyle/>
                    <a:p>
                      <a:pPr algn="ctr">
                        <a:lnSpc>
                          <a:spcPct val="107000"/>
                        </a:lnSpc>
                        <a:spcAft>
                          <a:spcPts val="0"/>
                        </a:spcAft>
                      </a:pPr>
                      <a:r>
                        <a:rPr lang="fr-FR" sz="1600" dirty="0">
                          <a:effectLst/>
                        </a:rPr>
                        <a:t>12 kVA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215,87</a:t>
                      </a:r>
                    </a:p>
                  </a:txBody>
                  <a:tcPr marL="68580" marR="68580" marT="0" marB="0"/>
                </a:tc>
                <a:tc>
                  <a:txBody>
                    <a:bodyPr/>
                    <a:lstStyle/>
                    <a:p>
                      <a:pPr algn="ctr">
                        <a:lnSpc>
                          <a:spcPct val="107000"/>
                        </a:lnSpc>
                        <a:spcAft>
                          <a:spcPts val="0"/>
                        </a:spcAft>
                      </a:pPr>
                      <a:r>
                        <a:rPr lang="fr-FR" sz="1600" dirty="0">
                          <a:effectLst/>
                        </a:rPr>
                        <a:t>232,04</a:t>
                      </a:r>
                    </a:p>
                  </a:txBody>
                  <a:tcPr marL="68580" marR="68580" marT="0" marB="0"/>
                </a:tc>
                <a:extLst>
                  <a:ext uri="{0D108BD9-81ED-4DB2-BD59-A6C34878D82A}">
                    <a16:rowId xmlns:a16="http://schemas.microsoft.com/office/drawing/2014/main" val="1293790220"/>
                  </a:ext>
                </a:extLst>
              </a:tr>
            </a:tbl>
          </a:graphicData>
        </a:graphic>
      </p:graphicFrame>
      <p:sp>
        <p:nvSpPr>
          <p:cNvPr id="16" name="Rectangle 15">
            <a:extLst>
              <a:ext uri="{FF2B5EF4-FFF2-40B4-BE49-F238E27FC236}">
                <a16:creationId xmlns:a16="http://schemas.microsoft.com/office/drawing/2014/main" id="{B31682E3-22AC-4523-A951-6A38A0585676}"/>
              </a:ext>
            </a:extLst>
          </p:cNvPr>
          <p:cNvSpPr/>
          <p:nvPr/>
        </p:nvSpPr>
        <p:spPr>
          <a:xfrm>
            <a:off x="827584" y="3004592"/>
            <a:ext cx="6912768" cy="375552"/>
          </a:xfrm>
          <a:prstGeom prst="rect">
            <a:avLst/>
          </a:prstGeom>
        </p:spPr>
        <p:txBody>
          <a:bodyPr wrap="square">
            <a:spAutoFit/>
          </a:bodyPr>
          <a:lstStyle/>
          <a:p>
            <a:pPr algn="just">
              <a:lnSpc>
                <a:spcPct val="107000"/>
              </a:lnSpc>
              <a:spcAft>
                <a:spcPts val="0"/>
              </a:spcAft>
            </a:pPr>
            <a:r>
              <a:rPr lang="fr-FR" dirty="0">
                <a:solidFill>
                  <a:srgbClr val="0070C0"/>
                </a:solidFill>
                <a:latin typeface="Calibri" panose="020F0502020204030204" pitchFamily="34" charset="0"/>
                <a:ea typeface="Calibri" panose="020F0502020204030204" pitchFamily="34" charset="0"/>
                <a:cs typeface="Times New Roman" panose="02020603050405020304" pitchFamily="18" charset="0"/>
              </a:rPr>
              <a:t>Tarif réglementé d'EDF (Tarif Bleu) - </a:t>
            </a:r>
            <a:r>
              <a:rPr lang="fr-FR" sz="1600" dirty="0">
                <a:solidFill>
                  <a:srgbClr val="0070C0"/>
                </a:solidFill>
                <a:latin typeface="Calibri" panose="020F0502020204030204" pitchFamily="34" charset="0"/>
                <a:ea typeface="Calibri" panose="020F0502020204030204" pitchFamily="34" charset="0"/>
                <a:cs typeface="Times New Roman" panose="02020603050405020304" pitchFamily="18" charset="0"/>
              </a:rPr>
              <a:t>à jour mars 2022</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A1894F4B-776F-457F-86A5-5CA3649F1338}"/>
              </a:ext>
            </a:extLst>
          </p:cNvPr>
          <p:cNvSpPr/>
          <p:nvPr/>
        </p:nvSpPr>
        <p:spPr>
          <a:xfrm>
            <a:off x="1807420" y="6453336"/>
            <a:ext cx="5668711" cy="338554"/>
          </a:xfrm>
          <a:prstGeom prst="rect">
            <a:avLst/>
          </a:prstGeom>
        </p:spPr>
        <p:txBody>
          <a:bodyPr wrap="square">
            <a:spAutoFit/>
          </a:bodyPr>
          <a:lstStyle/>
          <a:p>
            <a:r>
              <a:rPr lang="fr-FR" sz="1600" dirty="0">
                <a:hlinkClick r:id="rId3"/>
              </a:rPr>
              <a:t>https://www.kelwatt.fr/fournisseurs/edf/</a:t>
            </a:r>
            <a:endParaRPr lang="fr-FR" sz="1600" dirty="0"/>
          </a:p>
        </p:txBody>
      </p:sp>
      <p:pic>
        <p:nvPicPr>
          <p:cNvPr id="3" name="Image 2">
            <a:extLst>
              <a:ext uri="{FF2B5EF4-FFF2-40B4-BE49-F238E27FC236}">
                <a16:creationId xmlns:a16="http://schemas.microsoft.com/office/drawing/2014/main" id="{112558C8-BB5D-4981-BCB4-630DA25D107F}"/>
              </a:ext>
            </a:extLst>
          </p:cNvPr>
          <p:cNvPicPr>
            <a:picLocks noChangeAspect="1"/>
          </p:cNvPicPr>
          <p:nvPr/>
        </p:nvPicPr>
        <p:blipFill>
          <a:blip r:embed="rId4"/>
          <a:stretch>
            <a:fillRect/>
          </a:stretch>
        </p:blipFill>
        <p:spPr>
          <a:xfrm>
            <a:off x="963679" y="1680326"/>
            <a:ext cx="6980952" cy="666667"/>
          </a:xfrm>
          <a:prstGeom prst="rect">
            <a:avLst/>
          </a:prstGeom>
          <a:ln>
            <a:solidFill>
              <a:schemeClr val="accent1"/>
            </a:solidFill>
          </a:ln>
        </p:spPr>
      </p:pic>
    </p:spTree>
    <p:extLst>
      <p:ext uri="{BB962C8B-B14F-4D97-AF65-F5344CB8AC3E}">
        <p14:creationId xmlns:p14="http://schemas.microsoft.com/office/powerpoint/2010/main" val="260294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8543FF1-4930-4E7C-92FD-5DFEF85E120B}"/>
              </a:ext>
            </a:extLst>
          </p:cNvPr>
          <p:cNvSpPr txBox="1">
            <a:spLocks/>
          </p:cNvSpPr>
          <p:nvPr/>
        </p:nvSpPr>
        <p:spPr>
          <a:xfrm>
            <a:off x="611560"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Consommation</a:t>
            </a:r>
          </a:p>
        </p:txBody>
      </p:sp>
      <p:sp>
        <p:nvSpPr>
          <p:cNvPr id="8" name="ZoneTexte 7">
            <a:extLst>
              <a:ext uri="{FF2B5EF4-FFF2-40B4-BE49-F238E27FC236}">
                <a16:creationId xmlns:a16="http://schemas.microsoft.com/office/drawing/2014/main" id="{5C5134F5-2C42-4B7A-83BE-BAB82DF35CED}"/>
              </a:ext>
            </a:extLst>
          </p:cNvPr>
          <p:cNvSpPr txBox="1"/>
          <p:nvPr/>
        </p:nvSpPr>
        <p:spPr>
          <a:xfrm>
            <a:off x="523469" y="3384378"/>
            <a:ext cx="5668711" cy="400110"/>
          </a:xfrm>
          <a:prstGeom prst="rect">
            <a:avLst/>
          </a:prstGeom>
          <a:noFill/>
        </p:spPr>
        <p:txBody>
          <a:bodyPr wrap="square" rtlCol="0">
            <a:spAutoFit/>
          </a:bodyPr>
          <a:lstStyle/>
          <a:p>
            <a:pPr marL="342900" indent="-342900">
              <a:buFont typeface="Wingdings" pitchFamily="2" charset="2"/>
              <a:buChar char="q"/>
            </a:pPr>
            <a:r>
              <a:rPr lang="fr-FR" sz="2000" b="1" dirty="0">
                <a:solidFill>
                  <a:srgbClr val="0070C0"/>
                </a:solidFill>
                <a:latin typeface="Calibri" pitchFamily="34" charset="0"/>
              </a:rPr>
              <a:t>Prix appliqué sur la consommation en kWh</a:t>
            </a:r>
            <a:endParaRPr lang="fr-FR" dirty="0">
              <a:latin typeface="Calibri" pitchFamily="34" charset="0"/>
            </a:endParaRPr>
          </a:p>
        </p:txBody>
      </p:sp>
      <p:graphicFrame>
        <p:nvGraphicFramePr>
          <p:cNvPr id="11" name="Tableau 10">
            <a:extLst>
              <a:ext uri="{FF2B5EF4-FFF2-40B4-BE49-F238E27FC236}">
                <a16:creationId xmlns:a16="http://schemas.microsoft.com/office/drawing/2014/main" id="{C4D48FFC-DB19-451D-81D6-7593903F5BE5}"/>
              </a:ext>
            </a:extLst>
          </p:cNvPr>
          <p:cNvGraphicFramePr>
            <a:graphicFrameLocks noGrp="1"/>
          </p:cNvGraphicFramePr>
          <p:nvPr>
            <p:extLst>
              <p:ext uri="{D42A27DB-BD31-4B8C-83A1-F6EECF244321}">
                <p14:modId xmlns:p14="http://schemas.microsoft.com/office/powerpoint/2010/main" val="2982661626"/>
              </p:ext>
            </p:extLst>
          </p:nvPr>
        </p:nvGraphicFramePr>
        <p:xfrm>
          <a:off x="935596" y="4392490"/>
          <a:ext cx="7272808" cy="1495806"/>
        </p:xfrm>
        <a:graphic>
          <a:graphicData uri="http://schemas.openxmlformats.org/drawingml/2006/table">
            <a:tbl>
              <a:tblPr firstRow="1" firstCol="1" bandRow="1">
                <a:tableStyleId>{5C22544A-7EE6-4342-B048-85BDC9FD1C3A}</a:tableStyleId>
              </a:tblPr>
              <a:tblGrid>
                <a:gridCol w="1817800">
                  <a:extLst>
                    <a:ext uri="{9D8B030D-6E8A-4147-A177-3AD203B41FA5}">
                      <a16:colId xmlns:a16="http://schemas.microsoft.com/office/drawing/2014/main" val="1242223487"/>
                    </a:ext>
                  </a:extLst>
                </a:gridCol>
                <a:gridCol w="1817800">
                  <a:extLst>
                    <a:ext uri="{9D8B030D-6E8A-4147-A177-3AD203B41FA5}">
                      <a16:colId xmlns:a16="http://schemas.microsoft.com/office/drawing/2014/main" val="2580328896"/>
                    </a:ext>
                  </a:extLst>
                </a:gridCol>
                <a:gridCol w="1818604">
                  <a:extLst>
                    <a:ext uri="{9D8B030D-6E8A-4147-A177-3AD203B41FA5}">
                      <a16:colId xmlns:a16="http://schemas.microsoft.com/office/drawing/2014/main" val="1861562423"/>
                    </a:ext>
                  </a:extLst>
                </a:gridCol>
                <a:gridCol w="1818604">
                  <a:extLst>
                    <a:ext uri="{9D8B030D-6E8A-4147-A177-3AD203B41FA5}">
                      <a16:colId xmlns:a16="http://schemas.microsoft.com/office/drawing/2014/main" val="2583244564"/>
                    </a:ext>
                  </a:extLst>
                </a:gridCol>
              </a:tblGrid>
              <a:tr h="223819">
                <a:tc>
                  <a:txBody>
                    <a:bodyPr/>
                    <a:lstStyle/>
                    <a:p>
                      <a:pPr algn="just">
                        <a:lnSpc>
                          <a:spcPct val="107000"/>
                        </a:lnSpc>
                        <a:spcAft>
                          <a:spcPts val="0"/>
                        </a:spcAft>
                      </a:pPr>
                      <a:r>
                        <a:rPr lang="fr-FR" sz="1600" dirty="0">
                          <a:effectLst/>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just">
                        <a:lnSpc>
                          <a:spcPct val="107000"/>
                        </a:lnSpc>
                        <a:spcAft>
                          <a:spcPts val="0"/>
                        </a:spcAft>
                      </a:pPr>
                      <a:r>
                        <a:rPr lang="fr-FR" sz="1600">
                          <a:effectLst/>
                        </a:rPr>
                        <a:t>Prix du kWh (€ TTC)</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06757134"/>
                  </a:ext>
                </a:extLst>
              </a:tr>
              <a:tr h="223819">
                <a:tc>
                  <a:txBody>
                    <a:bodyPr/>
                    <a:lstStyle/>
                    <a:p>
                      <a:pPr algn="just">
                        <a:lnSpc>
                          <a:spcPct val="107000"/>
                        </a:lnSpc>
                        <a:spcAft>
                          <a:spcPts val="0"/>
                        </a:spcAft>
                      </a:pPr>
                      <a:r>
                        <a:rPr lang="fr-FR" sz="1600">
                          <a:effectLst/>
                        </a:rPr>
                        <a:t>Puissance souscrite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a:effectLst/>
                        </a:rPr>
                        <a:t>Option Base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a:effectLst/>
                        </a:rPr>
                        <a:t>Heures Pleines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a:effectLst/>
                        </a:rPr>
                        <a:t>Heures Creuses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0761621"/>
                  </a:ext>
                </a:extLst>
              </a:tr>
              <a:tr h="223819">
                <a:tc>
                  <a:txBody>
                    <a:bodyPr/>
                    <a:lstStyle/>
                    <a:p>
                      <a:pPr algn="ctr">
                        <a:lnSpc>
                          <a:spcPct val="107000"/>
                        </a:lnSpc>
                        <a:spcAft>
                          <a:spcPts val="0"/>
                        </a:spcAft>
                      </a:pPr>
                      <a:r>
                        <a:rPr lang="fr-FR" sz="1600">
                          <a:effectLst/>
                        </a:rPr>
                        <a:t>3 kVA</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0,2062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a:txBody>
                    <a:bodyPr/>
                    <a:lstStyle/>
                    <a:p>
                      <a:pPr algn="just">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fr-FR" sz="1600">
                          <a:effectLst/>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3390585"/>
                  </a:ext>
                </a:extLst>
              </a:tr>
              <a:tr h="223819">
                <a:tc>
                  <a:txBody>
                    <a:bodyPr/>
                    <a:lstStyle/>
                    <a:p>
                      <a:pPr algn="ctr">
                        <a:lnSpc>
                          <a:spcPct val="107000"/>
                        </a:lnSpc>
                        <a:spcAft>
                          <a:spcPts val="0"/>
                        </a:spcAft>
                      </a:pPr>
                      <a:r>
                        <a:rPr lang="fr-FR" sz="1600">
                          <a:effectLst/>
                        </a:rPr>
                        <a:t>6 kVA</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600" dirty="0">
                          <a:effectLst/>
                        </a:rPr>
                        <a:t>0,2062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9EDF4"/>
                    </a:solidFill>
                  </a:tcPr>
                </a:tc>
                <a:tc rowSpan="3">
                  <a:txBody>
                    <a:bodyPr/>
                    <a:lstStyle/>
                    <a:p>
                      <a:pPr algn="ctr">
                        <a:lnSpc>
                          <a:spcPct val="107000"/>
                        </a:lnSpc>
                        <a:spcAft>
                          <a:spcPts val="0"/>
                        </a:spcAft>
                      </a:pPr>
                      <a:r>
                        <a:rPr lang="fr-FR" sz="1600" dirty="0">
                          <a:effectLst/>
                        </a:rPr>
                        <a:t>0,2228</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0"/>
                        </a:spcAft>
                      </a:pPr>
                      <a:r>
                        <a:rPr lang="fr-FR" sz="1600" dirty="0">
                          <a:effectLst/>
                        </a:rPr>
                        <a:t>0,1615</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293620"/>
                  </a:ext>
                </a:extLst>
              </a:tr>
              <a:tr h="223819">
                <a:tc>
                  <a:txBody>
                    <a:bodyPr/>
                    <a:lstStyle/>
                    <a:p>
                      <a:pPr algn="ctr">
                        <a:lnSpc>
                          <a:spcPct val="107000"/>
                        </a:lnSpc>
                        <a:spcAft>
                          <a:spcPts val="0"/>
                        </a:spcAft>
                      </a:pPr>
                      <a:r>
                        <a:rPr lang="fr-FR" sz="1600" dirty="0">
                          <a:effectLst/>
                        </a:rPr>
                        <a:t>9 kVA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fr-FR" sz="1600" dirty="0">
                          <a:effectLst/>
                        </a:rPr>
                        <a:t>0,2062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D0D8E8"/>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549038668"/>
                  </a:ext>
                </a:extLst>
              </a:tr>
              <a:tr h="223819">
                <a:tc>
                  <a:txBody>
                    <a:bodyPr/>
                    <a:lstStyle/>
                    <a:p>
                      <a:pPr algn="ctr">
                        <a:lnSpc>
                          <a:spcPct val="107000"/>
                        </a:lnSpc>
                        <a:spcAft>
                          <a:spcPts val="0"/>
                        </a:spcAft>
                      </a:pPr>
                      <a:r>
                        <a:rPr lang="fr-FR" sz="1600" dirty="0">
                          <a:effectLst/>
                        </a:rPr>
                        <a:t>12 kVA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6295338"/>
                  </a:ext>
                </a:extLst>
              </a:tr>
            </a:tbl>
          </a:graphicData>
        </a:graphic>
      </p:graphicFrame>
      <p:sp>
        <p:nvSpPr>
          <p:cNvPr id="13" name="Espace réservé du numéro de diapositive 3">
            <a:extLst>
              <a:ext uri="{FF2B5EF4-FFF2-40B4-BE49-F238E27FC236}">
                <a16:creationId xmlns:a16="http://schemas.microsoft.com/office/drawing/2014/main" id="{3FB6B17E-4A64-4581-AB6F-9ACE83FB1016}"/>
              </a:ext>
            </a:extLst>
          </p:cNvPr>
          <p:cNvSpPr>
            <a:spLocks noGrp="1"/>
          </p:cNvSpPr>
          <p:nvPr>
            <p:ph type="sldNum" sz="quarter" idx="12"/>
          </p:nvPr>
        </p:nvSpPr>
        <p:spPr>
          <a:xfrm>
            <a:off x="6553200" y="6356350"/>
            <a:ext cx="2133600" cy="365125"/>
          </a:xfrm>
        </p:spPr>
        <p:txBody>
          <a:bodyPr/>
          <a:lstStyle/>
          <a:p>
            <a:fld id="{6D20780D-0CBD-4EA5-A05E-AB9F8FCA6D19}" type="slidenum">
              <a:rPr lang="fr-FR" smtClean="0"/>
              <a:t>34</a:t>
            </a:fld>
            <a:endParaRPr lang="fr-FR"/>
          </a:p>
        </p:txBody>
      </p:sp>
      <p:sp>
        <p:nvSpPr>
          <p:cNvPr id="14" name="Rectangle 13">
            <a:extLst>
              <a:ext uri="{FF2B5EF4-FFF2-40B4-BE49-F238E27FC236}">
                <a16:creationId xmlns:a16="http://schemas.microsoft.com/office/drawing/2014/main" id="{CF789F43-9DCA-42BB-9ECE-9686201446AC}"/>
              </a:ext>
            </a:extLst>
          </p:cNvPr>
          <p:cNvSpPr/>
          <p:nvPr/>
        </p:nvSpPr>
        <p:spPr>
          <a:xfrm>
            <a:off x="863588" y="3752058"/>
            <a:ext cx="6912768" cy="375552"/>
          </a:xfrm>
          <a:prstGeom prst="rect">
            <a:avLst/>
          </a:prstGeom>
        </p:spPr>
        <p:txBody>
          <a:bodyPr wrap="square">
            <a:spAutoFit/>
          </a:bodyPr>
          <a:lstStyle/>
          <a:p>
            <a:pPr algn="just">
              <a:lnSpc>
                <a:spcPct val="107000"/>
              </a:lnSpc>
              <a:spcAft>
                <a:spcPts val="0"/>
              </a:spcAft>
            </a:pPr>
            <a:r>
              <a:rPr lang="fr-FR"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Tarif réglementé d'EDF (Tarif Bleu) – à jour mars 2022</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105B9792-9943-49C1-AC71-33CABA0751F1}"/>
              </a:ext>
            </a:extLst>
          </p:cNvPr>
          <p:cNvPicPr>
            <a:picLocks noChangeAspect="1"/>
          </p:cNvPicPr>
          <p:nvPr/>
        </p:nvPicPr>
        <p:blipFill>
          <a:blip r:embed="rId3"/>
          <a:stretch>
            <a:fillRect/>
          </a:stretch>
        </p:blipFill>
        <p:spPr>
          <a:xfrm>
            <a:off x="863588" y="1600701"/>
            <a:ext cx="7171428" cy="1466667"/>
          </a:xfrm>
          <a:prstGeom prst="rect">
            <a:avLst/>
          </a:prstGeom>
          <a:ln>
            <a:solidFill>
              <a:schemeClr val="accent1"/>
            </a:solidFill>
          </a:ln>
        </p:spPr>
      </p:pic>
    </p:spTree>
    <p:extLst>
      <p:ext uri="{BB962C8B-B14F-4D97-AF65-F5344CB8AC3E}">
        <p14:creationId xmlns:p14="http://schemas.microsoft.com/office/powerpoint/2010/main" val="1939627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1DE3943-12E4-443F-A46B-F7F898D82A28}"/>
              </a:ext>
            </a:extLst>
          </p:cNvPr>
          <p:cNvSpPr>
            <a:spLocks noGrp="1"/>
          </p:cNvSpPr>
          <p:nvPr>
            <p:ph type="sldNum" sz="quarter" idx="12"/>
          </p:nvPr>
        </p:nvSpPr>
        <p:spPr/>
        <p:txBody>
          <a:bodyPr/>
          <a:lstStyle/>
          <a:p>
            <a:fld id="{6D20780D-0CBD-4EA5-A05E-AB9F8FCA6D19}" type="slidenum">
              <a:rPr lang="fr-FR" smtClean="0"/>
              <a:t>35</a:t>
            </a:fld>
            <a:endParaRPr lang="fr-FR"/>
          </a:p>
        </p:txBody>
      </p:sp>
      <p:sp>
        <p:nvSpPr>
          <p:cNvPr id="4" name="Titre 1">
            <a:extLst>
              <a:ext uri="{FF2B5EF4-FFF2-40B4-BE49-F238E27FC236}">
                <a16:creationId xmlns:a16="http://schemas.microsoft.com/office/drawing/2014/main" id="{1BA08B8E-E890-4D05-BFDF-76A9A13F1EFA}"/>
              </a:ext>
            </a:extLst>
          </p:cNvPr>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Taxes et contributions</a:t>
            </a:r>
          </a:p>
        </p:txBody>
      </p:sp>
      <p:sp>
        <p:nvSpPr>
          <p:cNvPr id="5" name="ZoneTexte 4">
            <a:extLst>
              <a:ext uri="{FF2B5EF4-FFF2-40B4-BE49-F238E27FC236}">
                <a16:creationId xmlns:a16="http://schemas.microsoft.com/office/drawing/2014/main" id="{1CA05911-DBBE-4765-8BB3-079902CD820B}"/>
              </a:ext>
            </a:extLst>
          </p:cNvPr>
          <p:cNvSpPr txBox="1"/>
          <p:nvPr/>
        </p:nvSpPr>
        <p:spPr>
          <a:xfrm>
            <a:off x="685799" y="3366284"/>
            <a:ext cx="7772400" cy="400110"/>
          </a:xfrm>
          <a:prstGeom prst="rect">
            <a:avLst/>
          </a:prstGeom>
          <a:noFill/>
        </p:spPr>
        <p:txBody>
          <a:bodyPr wrap="square" rtlCol="0">
            <a:spAutoFit/>
          </a:bodyPr>
          <a:lstStyle/>
          <a:p>
            <a:pPr marL="342900" indent="-342900">
              <a:buFont typeface="Wingdings" pitchFamily="2" charset="2"/>
              <a:buChar char="q"/>
            </a:pPr>
            <a:r>
              <a:rPr lang="fr-FR" sz="2000" b="1" dirty="0">
                <a:solidFill>
                  <a:srgbClr val="0070C0"/>
                </a:solidFill>
                <a:latin typeface="Calibri" pitchFamily="34" charset="0"/>
              </a:rPr>
              <a:t>Quatre taxes et contributions figurent sur une facture d’électricité</a:t>
            </a:r>
            <a:endParaRPr lang="fr-FR" b="1" dirty="0">
              <a:latin typeface="Calibri" pitchFamily="34" charset="0"/>
            </a:endParaRPr>
          </a:p>
        </p:txBody>
      </p:sp>
      <p:sp>
        <p:nvSpPr>
          <p:cNvPr id="6" name="ZoneTexte 5">
            <a:extLst>
              <a:ext uri="{FF2B5EF4-FFF2-40B4-BE49-F238E27FC236}">
                <a16:creationId xmlns:a16="http://schemas.microsoft.com/office/drawing/2014/main" id="{68875026-38B9-4FA2-A7A6-1B0A03D77698}"/>
              </a:ext>
            </a:extLst>
          </p:cNvPr>
          <p:cNvSpPr txBox="1"/>
          <p:nvPr/>
        </p:nvSpPr>
        <p:spPr>
          <a:xfrm>
            <a:off x="685799" y="3645024"/>
            <a:ext cx="7772400" cy="369332"/>
          </a:xfrm>
          <a:prstGeom prst="rect">
            <a:avLst/>
          </a:prstGeom>
          <a:noFill/>
        </p:spPr>
        <p:txBody>
          <a:bodyPr wrap="square" rtlCol="0">
            <a:spAutoFit/>
          </a:bodyPr>
          <a:lstStyle/>
          <a:p>
            <a:pPr marL="742950" lvl="1" indent="-285750">
              <a:buFont typeface="Arial" pitchFamily="34" charset="0"/>
              <a:buChar char="•"/>
            </a:pPr>
            <a:r>
              <a:rPr lang="fr-FR" dirty="0"/>
              <a:t>Contribution tarifaire d’acheminement (CTA)</a:t>
            </a:r>
            <a:endParaRPr lang="fr-FR" b="1" dirty="0">
              <a:latin typeface="Calibri" pitchFamily="34" charset="0"/>
            </a:endParaRPr>
          </a:p>
        </p:txBody>
      </p:sp>
      <p:sp>
        <p:nvSpPr>
          <p:cNvPr id="8" name="ZoneTexte 7">
            <a:extLst>
              <a:ext uri="{FF2B5EF4-FFF2-40B4-BE49-F238E27FC236}">
                <a16:creationId xmlns:a16="http://schemas.microsoft.com/office/drawing/2014/main" id="{DAFA4BAC-DEF5-47D8-9C97-DAA722DF994F}"/>
              </a:ext>
            </a:extLst>
          </p:cNvPr>
          <p:cNvSpPr txBox="1"/>
          <p:nvPr/>
        </p:nvSpPr>
        <p:spPr>
          <a:xfrm>
            <a:off x="685799" y="3894147"/>
            <a:ext cx="7772400" cy="369332"/>
          </a:xfrm>
          <a:prstGeom prst="rect">
            <a:avLst/>
          </a:prstGeom>
          <a:noFill/>
        </p:spPr>
        <p:txBody>
          <a:bodyPr wrap="square" rtlCol="0">
            <a:spAutoFit/>
          </a:bodyPr>
          <a:lstStyle/>
          <a:p>
            <a:pPr marL="742950" lvl="1" indent="-285750">
              <a:buFont typeface="Arial" pitchFamily="34" charset="0"/>
              <a:buChar char="•"/>
            </a:pPr>
            <a:r>
              <a:rPr lang="fr-FR" dirty="0">
                <a:solidFill>
                  <a:srgbClr val="00B0F0"/>
                </a:solidFill>
              </a:rPr>
              <a:t>Contribution aux charges de service public de l’électricité (CSPE)</a:t>
            </a:r>
            <a:endParaRPr lang="fr-FR" b="1" dirty="0">
              <a:solidFill>
                <a:srgbClr val="00B0F0"/>
              </a:solidFill>
              <a:latin typeface="Calibri" pitchFamily="34" charset="0"/>
            </a:endParaRPr>
          </a:p>
        </p:txBody>
      </p:sp>
      <p:sp>
        <p:nvSpPr>
          <p:cNvPr id="9" name="ZoneTexte 8">
            <a:extLst>
              <a:ext uri="{FF2B5EF4-FFF2-40B4-BE49-F238E27FC236}">
                <a16:creationId xmlns:a16="http://schemas.microsoft.com/office/drawing/2014/main" id="{557F2EFA-29F6-4C22-A16B-F333B3F5C081}"/>
              </a:ext>
            </a:extLst>
          </p:cNvPr>
          <p:cNvSpPr txBox="1"/>
          <p:nvPr/>
        </p:nvSpPr>
        <p:spPr>
          <a:xfrm>
            <a:off x="685799" y="4160113"/>
            <a:ext cx="7772400" cy="369332"/>
          </a:xfrm>
          <a:prstGeom prst="rect">
            <a:avLst/>
          </a:prstGeom>
          <a:noFill/>
        </p:spPr>
        <p:txBody>
          <a:bodyPr wrap="square" rtlCol="0">
            <a:spAutoFit/>
          </a:bodyPr>
          <a:lstStyle/>
          <a:p>
            <a:pPr marL="742950" lvl="1" indent="-285750">
              <a:buFont typeface="Arial" pitchFamily="34" charset="0"/>
              <a:buChar char="•"/>
            </a:pPr>
            <a:r>
              <a:rPr lang="fr-FR" dirty="0">
                <a:solidFill>
                  <a:srgbClr val="00B0F0"/>
                </a:solidFill>
              </a:rPr>
              <a:t>Taxes sur la consommation finale d’électricité (TCFE)</a:t>
            </a:r>
            <a:endParaRPr lang="fr-FR" b="1" dirty="0">
              <a:solidFill>
                <a:srgbClr val="00B0F0"/>
              </a:solidFill>
              <a:latin typeface="Calibri" pitchFamily="34" charset="0"/>
            </a:endParaRPr>
          </a:p>
        </p:txBody>
      </p:sp>
      <p:sp>
        <p:nvSpPr>
          <p:cNvPr id="10" name="ZoneTexte 9">
            <a:extLst>
              <a:ext uri="{FF2B5EF4-FFF2-40B4-BE49-F238E27FC236}">
                <a16:creationId xmlns:a16="http://schemas.microsoft.com/office/drawing/2014/main" id="{2D6DF3E9-D23B-4048-B6BE-A38CBDA9513C}"/>
              </a:ext>
            </a:extLst>
          </p:cNvPr>
          <p:cNvSpPr txBox="1"/>
          <p:nvPr/>
        </p:nvSpPr>
        <p:spPr>
          <a:xfrm>
            <a:off x="685799" y="4437112"/>
            <a:ext cx="7772400" cy="369332"/>
          </a:xfrm>
          <a:prstGeom prst="rect">
            <a:avLst/>
          </a:prstGeom>
          <a:noFill/>
        </p:spPr>
        <p:txBody>
          <a:bodyPr wrap="square" rtlCol="0">
            <a:spAutoFit/>
          </a:bodyPr>
          <a:lstStyle/>
          <a:p>
            <a:pPr marL="742950" lvl="1" indent="-285750">
              <a:buFont typeface="Arial" pitchFamily="34" charset="0"/>
              <a:buChar char="•"/>
            </a:pPr>
            <a:r>
              <a:rPr lang="fr-FR" dirty="0">
                <a:solidFill>
                  <a:srgbClr val="FF0000"/>
                </a:solidFill>
              </a:rPr>
              <a:t>Taxe sur la valeur ajoutée (TVA)</a:t>
            </a:r>
            <a:endParaRPr lang="fr-FR" b="1" dirty="0">
              <a:solidFill>
                <a:srgbClr val="FF0000"/>
              </a:solidFill>
              <a:latin typeface="Calibri" pitchFamily="34" charset="0"/>
            </a:endParaRPr>
          </a:p>
        </p:txBody>
      </p:sp>
      <p:pic>
        <p:nvPicPr>
          <p:cNvPr id="7" name="Image 6">
            <a:extLst>
              <a:ext uri="{FF2B5EF4-FFF2-40B4-BE49-F238E27FC236}">
                <a16:creationId xmlns:a16="http://schemas.microsoft.com/office/drawing/2014/main" id="{FF54112D-531C-461F-A5F2-90482FE46900}"/>
              </a:ext>
            </a:extLst>
          </p:cNvPr>
          <p:cNvPicPr>
            <a:picLocks noChangeAspect="1"/>
          </p:cNvPicPr>
          <p:nvPr/>
        </p:nvPicPr>
        <p:blipFill>
          <a:blip r:embed="rId3"/>
          <a:stretch>
            <a:fillRect/>
          </a:stretch>
        </p:blipFill>
        <p:spPr>
          <a:xfrm>
            <a:off x="991047" y="1625123"/>
            <a:ext cx="7161905" cy="923810"/>
          </a:xfrm>
          <a:prstGeom prst="rect">
            <a:avLst/>
          </a:prstGeom>
          <a:ln>
            <a:solidFill>
              <a:schemeClr val="accent1"/>
            </a:solidFill>
          </a:ln>
        </p:spPr>
      </p:pic>
    </p:spTree>
    <p:extLst>
      <p:ext uri="{BB962C8B-B14F-4D97-AF65-F5344CB8AC3E}">
        <p14:creationId xmlns:p14="http://schemas.microsoft.com/office/powerpoint/2010/main" val="2224534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E5E0C1C-F0C3-4670-9989-1EB62E9F0ABD}"/>
              </a:ext>
            </a:extLst>
          </p:cNvPr>
          <p:cNvSpPr>
            <a:spLocks noGrp="1"/>
          </p:cNvSpPr>
          <p:nvPr>
            <p:ph type="sldNum" sz="quarter" idx="12"/>
          </p:nvPr>
        </p:nvSpPr>
        <p:spPr/>
        <p:txBody>
          <a:bodyPr/>
          <a:lstStyle/>
          <a:p>
            <a:fld id="{6D20780D-0CBD-4EA5-A05E-AB9F8FCA6D19}" type="slidenum">
              <a:rPr lang="fr-FR" smtClean="0"/>
              <a:t>36</a:t>
            </a:fld>
            <a:endParaRPr lang="fr-FR"/>
          </a:p>
        </p:txBody>
      </p:sp>
      <p:sp>
        <p:nvSpPr>
          <p:cNvPr id="5" name="Titre 1">
            <a:extLst>
              <a:ext uri="{FF2B5EF4-FFF2-40B4-BE49-F238E27FC236}">
                <a16:creationId xmlns:a16="http://schemas.microsoft.com/office/drawing/2014/main" id="{B8570CE2-EE17-4332-BD3E-3B823E39F609}"/>
              </a:ext>
            </a:extLst>
          </p:cNvPr>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Les</a:t>
            </a:r>
            <a:r>
              <a:rPr lang="fr-FR" b="1" dirty="0"/>
              <a:t> </a:t>
            </a:r>
            <a:r>
              <a:rPr lang="fr-FR" sz="3200" b="1" dirty="0"/>
              <a:t>taxes</a:t>
            </a:r>
          </a:p>
        </p:txBody>
      </p:sp>
      <p:sp>
        <p:nvSpPr>
          <p:cNvPr id="6" name="Rectangle 5">
            <a:extLst>
              <a:ext uri="{FF2B5EF4-FFF2-40B4-BE49-F238E27FC236}">
                <a16:creationId xmlns:a16="http://schemas.microsoft.com/office/drawing/2014/main" id="{CDA4F005-875C-456E-9C65-EACB89B5199F}"/>
              </a:ext>
            </a:extLst>
          </p:cNvPr>
          <p:cNvSpPr/>
          <p:nvPr/>
        </p:nvSpPr>
        <p:spPr>
          <a:xfrm>
            <a:off x="755576" y="2132856"/>
            <a:ext cx="7772400" cy="4370427"/>
          </a:xfrm>
          <a:prstGeom prst="rect">
            <a:avLst/>
          </a:prstGeom>
        </p:spPr>
        <p:txBody>
          <a:bodyPr wrap="square">
            <a:spAutoFit/>
          </a:bodyPr>
          <a:lstStyle/>
          <a:p>
            <a:r>
              <a:rPr lang="fr-FR" b="1" dirty="0"/>
              <a:t>CTA</a:t>
            </a:r>
            <a:r>
              <a:rPr lang="fr-FR" sz="1600" dirty="0"/>
              <a:t> : La Contribution Tarifaire d’Acheminement permet de financer les droits spécifiques relatifs à l’assurance vieillesse des personnels relevant du régime des industries électriques et gazières. </a:t>
            </a:r>
          </a:p>
          <a:p>
            <a:endParaRPr lang="fr-FR" sz="1600" dirty="0"/>
          </a:p>
          <a:p>
            <a:r>
              <a:rPr lang="fr-FR" b="1" dirty="0"/>
              <a:t>TCFE</a:t>
            </a:r>
            <a:r>
              <a:rPr lang="fr-FR" sz="1600" dirty="0"/>
              <a:t> : Les Taxes sur la Consommation Finale d’Electricité (TCFE) sont définies par chaque commune et chaque département. Ces taxes sont payées par tous les consommateurs d’électricité dont la puissance maximale souscrite est inférieure ou égale à 250 kVA. Depuis le 1er janvier 2016, les TCFE se déclinent en : </a:t>
            </a:r>
          </a:p>
          <a:p>
            <a:pPr marL="342900" indent="-342900">
              <a:buAutoNum type="arabicParenR"/>
            </a:pPr>
            <a:r>
              <a:rPr lang="fr-FR" sz="1600" dirty="0"/>
              <a:t>Taxe Communale sur la Consommation Finale d’Électricité (TCCFE) ; </a:t>
            </a:r>
          </a:p>
          <a:p>
            <a:pPr marL="342900" indent="-342900">
              <a:buAutoNum type="arabicParenR"/>
            </a:pPr>
            <a:r>
              <a:rPr lang="fr-FR" sz="1600" dirty="0"/>
              <a:t>Taxe Départementale sur la Consommation Finale d’Électricité (TDCFE). </a:t>
            </a:r>
          </a:p>
          <a:p>
            <a:endParaRPr lang="fr-FR" sz="1600" dirty="0"/>
          </a:p>
          <a:p>
            <a:r>
              <a:rPr lang="fr-FR" b="1" dirty="0"/>
              <a:t>CSPE</a:t>
            </a:r>
            <a:r>
              <a:rPr lang="fr-FR" sz="1600" dirty="0"/>
              <a:t> : La Contribution au service public de l’énergie (CSPE) est perçue pour le compte des Douanes et intégrée, en tant que recette au budget de l’État. Elle s’élève à 22,5€/MWh depuis le 1er janvier 2016. </a:t>
            </a:r>
          </a:p>
          <a:p>
            <a:endParaRPr lang="fr-FR" sz="1600" dirty="0"/>
          </a:p>
          <a:p>
            <a:r>
              <a:rPr lang="fr-FR" b="1" dirty="0"/>
              <a:t>TVA</a:t>
            </a:r>
            <a:r>
              <a:rPr lang="fr-FR" sz="1600" dirty="0"/>
              <a:t> : 5,5% sur l’abonnement et la CTA. 20% sur la consommation, la CSPE et la TFCE.</a:t>
            </a:r>
          </a:p>
          <a:p>
            <a:endParaRPr lang="fr-FR" sz="1600" dirty="0"/>
          </a:p>
        </p:txBody>
      </p:sp>
    </p:spTree>
    <p:extLst>
      <p:ext uri="{BB962C8B-B14F-4D97-AF65-F5344CB8AC3E}">
        <p14:creationId xmlns:p14="http://schemas.microsoft.com/office/powerpoint/2010/main" val="127869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2223076-6287-4C2E-93AB-D74545A519A5}"/>
              </a:ext>
            </a:extLst>
          </p:cNvPr>
          <p:cNvSpPr>
            <a:spLocks noGrp="1"/>
          </p:cNvSpPr>
          <p:nvPr>
            <p:ph type="sldNum" sz="quarter" idx="12"/>
          </p:nvPr>
        </p:nvSpPr>
        <p:spPr/>
        <p:txBody>
          <a:bodyPr/>
          <a:lstStyle/>
          <a:p>
            <a:fld id="{6D20780D-0CBD-4EA5-A05E-AB9F8FCA6D19}" type="slidenum">
              <a:rPr lang="fr-FR" smtClean="0"/>
              <a:t>37</a:t>
            </a:fld>
            <a:endParaRPr lang="fr-FR"/>
          </a:p>
        </p:txBody>
      </p:sp>
      <p:sp>
        <p:nvSpPr>
          <p:cNvPr id="5" name="Titre 1">
            <a:extLst>
              <a:ext uri="{FF2B5EF4-FFF2-40B4-BE49-F238E27FC236}">
                <a16:creationId xmlns:a16="http://schemas.microsoft.com/office/drawing/2014/main" id="{AF7AFE0E-0B47-49BC-898F-FE3428E40321}"/>
              </a:ext>
            </a:extLst>
          </p:cNvPr>
          <p:cNvSpPr txBox="1">
            <a:spLocks/>
          </p:cNvSpPr>
          <p:nvPr/>
        </p:nvSpPr>
        <p:spPr>
          <a:xfrm>
            <a:off x="755576" y="548680"/>
            <a:ext cx="7772400" cy="7350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 </a:t>
            </a:r>
            <a:r>
              <a:rPr lang="fr-FR" sz="3200" b="1" dirty="0"/>
              <a:t>abonnement - consommation - taxes</a:t>
            </a:r>
          </a:p>
        </p:txBody>
      </p:sp>
      <p:pic>
        <p:nvPicPr>
          <p:cNvPr id="2" name="Image 1">
            <a:extLst>
              <a:ext uri="{FF2B5EF4-FFF2-40B4-BE49-F238E27FC236}">
                <a16:creationId xmlns:a16="http://schemas.microsoft.com/office/drawing/2014/main" id="{DD40917D-022C-4D55-BD00-F3D86EA1E983}"/>
              </a:ext>
            </a:extLst>
          </p:cNvPr>
          <p:cNvPicPr>
            <a:picLocks noChangeAspect="1"/>
          </p:cNvPicPr>
          <p:nvPr/>
        </p:nvPicPr>
        <p:blipFill>
          <a:blip r:embed="rId3"/>
          <a:stretch>
            <a:fillRect/>
          </a:stretch>
        </p:blipFill>
        <p:spPr>
          <a:xfrm>
            <a:off x="899592" y="1494103"/>
            <a:ext cx="7416824" cy="4815217"/>
          </a:xfrm>
          <a:prstGeom prst="rect">
            <a:avLst/>
          </a:prstGeom>
        </p:spPr>
      </p:pic>
    </p:spTree>
    <p:extLst>
      <p:ext uri="{BB962C8B-B14F-4D97-AF65-F5344CB8AC3E}">
        <p14:creationId xmlns:p14="http://schemas.microsoft.com/office/powerpoint/2010/main" val="3715258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8B67D1-B48C-4EB1-914D-5B88C022D15A}"/>
              </a:ext>
            </a:extLst>
          </p:cNvPr>
          <p:cNvSpPr>
            <a:spLocks noGrp="1"/>
          </p:cNvSpPr>
          <p:nvPr>
            <p:ph type="sldNum" sz="quarter" idx="12"/>
          </p:nvPr>
        </p:nvSpPr>
        <p:spPr/>
        <p:txBody>
          <a:bodyPr/>
          <a:lstStyle/>
          <a:p>
            <a:fld id="{6D20780D-0CBD-4EA5-A05E-AB9F8FCA6D19}" type="slidenum">
              <a:rPr lang="fr-FR" smtClean="0"/>
              <a:t>38</a:t>
            </a:fld>
            <a:endParaRPr lang="fr-FR"/>
          </a:p>
        </p:txBody>
      </p:sp>
      <p:sp>
        <p:nvSpPr>
          <p:cNvPr id="5" name="Titre 1">
            <a:extLst>
              <a:ext uri="{FF2B5EF4-FFF2-40B4-BE49-F238E27FC236}">
                <a16:creationId xmlns:a16="http://schemas.microsoft.com/office/drawing/2014/main" id="{B3A09328-CAF6-4D23-BF64-3371DEA2A222}"/>
              </a:ext>
            </a:extLst>
          </p:cNvPr>
          <p:cNvSpPr txBox="1">
            <a:spLocks/>
          </p:cNvSpPr>
          <p:nvPr/>
        </p:nvSpPr>
        <p:spPr>
          <a:xfrm>
            <a:off x="685800" y="2130425"/>
            <a:ext cx="7772400" cy="14700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MAÎTRISER SON ENERGIE</a:t>
            </a:r>
          </a:p>
        </p:txBody>
      </p:sp>
    </p:spTree>
    <p:extLst>
      <p:ext uri="{BB962C8B-B14F-4D97-AF65-F5344CB8AC3E}">
        <p14:creationId xmlns:p14="http://schemas.microsoft.com/office/powerpoint/2010/main" val="1874193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72495" y="1267056"/>
            <a:ext cx="6838573" cy="600164"/>
          </a:xfrm>
          <a:prstGeom prst="rect">
            <a:avLst/>
          </a:prstGeom>
          <a:noFill/>
        </p:spPr>
        <p:txBody>
          <a:bodyPr wrap="square" rtlCol="0">
            <a:spAutoFit/>
          </a:bodyPr>
          <a:lstStyle/>
          <a:p>
            <a:r>
              <a:rPr lang="fr-FR" sz="3300" dirty="0"/>
              <a:t>Les compteurs communicants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758" y="2767243"/>
            <a:ext cx="1025033" cy="1485554"/>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673" y="2228849"/>
            <a:ext cx="1431341" cy="1926500"/>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0109" y="2147544"/>
            <a:ext cx="1404807" cy="498920"/>
          </a:xfrm>
          <a:prstGeom prst="rect">
            <a:avLst/>
          </a:prstGeom>
        </p:spPr>
      </p:pic>
      <p:sp>
        <p:nvSpPr>
          <p:cNvPr id="8" name="ZoneTexte 7"/>
          <p:cNvSpPr txBox="1"/>
          <p:nvPr/>
        </p:nvSpPr>
        <p:spPr>
          <a:xfrm>
            <a:off x="1129061" y="4361521"/>
            <a:ext cx="2743200" cy="923330"/>
          </a:xfrm>
          <a:prstGeom prst="rect">
            <a:avLst/>
          </a:prstGeom>
          <a:noFill/>
        </p:spPr>
        <p:txBody>
          <a:bodyPr wrap="square" rtlCol="0">
            <a:spAutoFit/>
          </a:bodyPr>
          <a:lstStyle/>
          <a:p>
            <a:r>
              <a:rPr lang="fr-FR" sz="1350" dirty="0"/>
              <a:t>34 millions de compteurs remplacés entre 2016 et 2021</a:t>
            </a:r>
          </a:p>
          <a:p>
            <a:r>
              <a:rPr lang="fr-FR" sz="1350" dirty="0"/>
              <a:t> </a:t>
            </a:r>
          </a:p>
          <a:p>
            <a:r>
              <a:rPr lang="fr-FR" sz="1350" dirty="0"/>
              <a:t>Pilotage ENEDIS</a:t>
            </a:r>
          </a:p>
        </p:txBody>
      </p:sp>
      <p:sp>
        <p:nvSpPr>
          <p:cNvPr id="9" name="ZoneTexte 8"/>
          <p:cNvSpPr txBox="1"/>
          <p:nvPr/>
        </p:nvSpPr>
        <p:spPr>
          <a:xfrm>
            <a:off x="4672361" y="4359855"/>
            <a:ext cx="2743200" cy="923330"/>
          </a:xfrm>
          <a:prstGeom prst="rect">
            <a:avLst/>
          </a:prstGeom>
          <a:noFill/>
        </p:spPr>
        <p:txBody>
          <a:bodyPr wrap="square" rtlCol="0">
            <a:spAutoFit/>
          </a:bodyPr>
          <a:lstStyle/>
          <a:p>
            <a:r>
              <a:rPr lang="fr-FR" sz="1350" dirty="0"/>
              <a:t>11 millions de compteurs remplacés entre 2016 et 2022</a:t>
            </a:r>
          </a:p>
          <a:p>
            <a:r>
              <a:rPr lang="fr-FR" sz="1350" dirty="0"/>
              <a:t> </a:t>
            </a:r>
          </a:p>
          <a:p>
            <a:r>
              <a:rPr lang="fr-FR" sz="1350" dirty="0"/>
              <a:t>Pilotage GRDF</a:t>
            </a:r>
          </a:p>
        </p:txBody>
      </p:sp>
    </p:spTree>
    <p:extLst>
      <p:ext uri="{BB962C8B-B14F-4D97-AF65-F5344CB8AC3E}">
        <p14:creationId xmlns:p14="http://schemas.microsoft.com/office/powerpoint/2010/main" val="95567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28340" y="2044855"/>
            <a:ext cx="4583151" cy="600164"/>
          </a:xfrm>
          <a:prstGeom prst="rect">
            <a:avLst/>
          </a:prstGeom>
          <a:noFill/>
        </p:spPr>
        <p:txBody>
          <a:bodyPr wrap="square" rtlCol="0">
            <a:spAutoFit/>
          </a:bodyPr>
          <a:lstStyle/>
          <a:p>
            <a:r>
              <a:rPr lang="fr-FR" sz="3300" dirty="0"/>
              <a:t>Avant 2007, il y avait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837" y="3023977"/>
            <a:ext cx="1403447" cy="1866233"/>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1695" y="3023977"/>
            <a:ext cx="1399675" cy="1866233"/>
          </a:xfrm>
          <a:prstGeom prst="rect">
            <a:avLst/>
          </a:prstGeom>
        </p:spPr>
      </p:pic>
    </p:spTree>
    <p:extLst>
      <p:ext uri="{BB962C8B-B14F-4D97-AF65-F5344CB8AC3E}">
        <p14:creationId xmlns:p14="http://schemas.microsoft.com/office/powerpoint/2010/main" val="2631759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269979048"/>
              </p:ext>
            </p:extLst>
          </p:nvPr>
        </p:nvGraphicFramePr>
        <p:xfrm>
          <a:off x="1565817" y="2342066"/>
          <a:ext cx="6096000" cy="16992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78130">
                <a:tc>
                  <a:txBody>
                    <a:bodyPr/>
                    <a:lstStyle/>
                    <a:p>
                      <a:r>
                        <a:rPr lang="fr-FR" sz="1400" dirty="0"/>
                        <a:t>Avantages</a:t>
                      </a:r>
                    </a:p>
                  </a:txBody>
                  <a:tcPr marL="68580" marR="68580" marT="34290" marB="34290"/>
                </a:tc>
                <a:tc>
                  <a:txBody>
                    <a:bodyPr/>
                    <a:lstStyle/>
                    <a:p>
                      <a:r>
                        <a:rPr lang="fr-FR" sz="1400" dirty="0"/>
                        <a:t>Inconvénients</a:t>
                      </a:r>
                    </a:p>
                  </a:txBody>
                  <a:tcPr marL="68580" marR="68580" marT="34290" marB="34290"/>
                </a:tc>
                <a:extLst>
                  <a:ext uri="{0D108BD9-81ED-4DB2-BD59-A6C34878D82A}">
                    <a16:rowId xmlns:a16="http://schemas.microsoft.com/office/drawing/2014/main" val="10000"/>
                  </a:ext>
                </a:extLst>
              </a:tr>
              <a:tr h="685800">
                <a:tc>
                  <a:txBody>
                    <a:bodyPr/>
                    <a:lstStyle/>
                    <a:p>
                      <a:r>
                        <a:rPr lang="fr-FR" sz="1400" dirty="0"/>
                        <a:t>Suppression</a:t>
                      </a:r>
                      <a:r>
                        <a:rPr lang="fr-FR" sz="1400" baseline="0" dirty="0"/>
                        <a:t> des relevés</a:t>
                      </a:r>
                    </a:p>
                    <a:p>
                      <a:r>
                        <a:rPr lang="fr-FR" sz="1400" baseline="0" dirty="0"/>
                        <a:t>Suppression des estimations souvent défavorables aux consommateurs</a:t>
                      </a:r>
                      <a:endParaRPr lang="fr-FR" sz="1400" dirty="0"/>
                    </a:p>
                  </a:txBody>
                  <a:tcPr marL="68580" marR="68580" marT="34290" marB="34290"/>
                </a:tc>
                <a:tc>
                  <a:txBody>
                    <a:bodyPr/>
                    <a:lstStyle/>
                    <a:p>
                      <a:r>
                        <a:rPr lang="fr-FR" sz="1400" dirty="0"/>
                        <a:t>Sensibilité accrue du </a:t>
                      </a:r>
                      <a:r>
                        <a:rPr lang="fr-FR" sz="1400" dirty="0" err="1"/>
                        <a:t>Linky</a:t>
                      </a:r>
                      <a:r>
                        <a:rPr lang="fr-FR" sz="1400" dirty="0"/>
                        <a:t> aux dépassements de la puissance souscrite</a:t>
                      </a:r>
                    </a:p>
                  </a:txBody>
                  <a:tcPr marL="68580" marR="68580" marT="34290" marB="34290"/>
                </a:tc>
                <a:extLst>
                  <a:ext uri="{0D108BD9-81ED-4DB2-BD59-A6C34878D82A}">
                    <a16:rowId xmlns:a16="http://schemas.microsoft.com/office/drawing/2014/main" val="10001"/>
                  </a:ext>
                </a:extLst>
              </a:tr>
              <a:tr h="480060">
                <a:tc>
                  <a:txBody>
                    <a:bodyPr/>
                    <a:lstStyle/>
                    <a:p>
                      <a:r>
                        <a:rPr lang="fr-FR" sz="1400" dirty="0"/>
                        <a:t>Suivi de la consommation</a:t>
                      </a:r>
                    </a:p>
                  </a:txBody>
                  <a:tcPr marL="68580" marR="68580" marT="34290" marB="34290"/>
                </a:tc>
                <a:tc>
                  <a:txBody>
                    <a:bodyPr/>
                    <a:lstStyle/>
                    <a:p>
                      <a:r>
                        <a:rPr lang="fr-FR" sz="1400" dirty="0"/>
                        <a:t>Risques d’arnaque</a:t>
                      </a:r>
                    </a:p>
                    <a:p>
                      <a:r>
                        <a:rPr lang="fr-FR" sz="1400" dirty="0"/>
                        <a:t>Risque de dysfonctionnements</a:t>
                      </a:r>
                      <a:r>
                        <a:rPr lang="fr-FR" sz="1400" baseline="0" dirty="0"/>
                        <a:t> après l’installation (quelques cas)</a:t>
                      </a:r>
                      <a:endParaRPr lang="fr-FR" sz="1400" dirty="0"/>
                    </a:p>
                  </a:txBody>
                  <a:tcPr marL="68580" marR="68580" marT="34290" marB="34290"/>
                </a:tc>
                <a:extLst>
                  <a:ext uri="{0D108BD9-81ED-4DB2-BD59-A6C34878D82A}">
                    <a16:rowId xmlns:a16="http://schemas.microsoft.com/office/drawing/2014/main" val="10002"/>
                  </a:ext>
                </a:extLst>
              </a:tr>
            </a:tbl>
          </a:graphicData>
        </a:graphic>
      </p:graphicFrame>
      <p:sp>
        <p:nvSpPr>
          <p:cNvPr id="7" name="ZoneTexte 6"/>
          <p:cNvSpPr txBox="1"/>
          <p:nvPr/>
        </p:nvSpPr>
        <p:spPr>
          <a:xfrm>
            <a:off x="872495" y="1267056"/>
            <a:ext cx="6838573" cy="600164"/>
          </a:xfrm>
          <a:prstGeom prst="rect">
            <a:avLst/>
          </a:prstGeom>
          <a:noFill/>
        </p:spPr>
        <p:txBody>
          <a:bodyPr wrap="square" rtlCol="0">
            <a:spAutoFit/>
          </a:bodyPr>
          <a:lstStyle/>
          <a:p>
            <a:r>
              <a:rPr lang="fr-FR" sz="3300" dirty="0"/>
              <a:t>Les compteurs communicants</a:t>
            </a:r>
          </a:p>
        </p:txBody>
      </p:sp>
      <p:sp>
        <p:nvSpPr>
          <p:cNvPr id="8" name="ZoneTexte 7"/>
          <p:cNvSpPr txBox="1"/>
          <p:nvPr/>
        </p:nvSpPr>
        <p:spPr>
          <a:xfrm>
            <a:off x="1630867" y="4019565"/>
            <a:ext cx="5971478" cy="1131079"/>
          </a:xfrm>
          <a:prstGeom prst="rect">
            <a:avLst/>
          </a:prstGeom>
          <a:noFill/>
        </p:spPr>
        <p:txBody>
          <a:bodyPr wrap="square" rtlCol="0">
            <a:spAutoFit/>
          </a:bodyPr>
          <a:lstStyle/>
          <a:p>
            <a:r>
              <a:rPr lang="fr-FR" sz="1350" dirty="0">
                <a:solidFill>
                  <a:srgbClr val="FF0000"/>
                </a:solidFill>
              </a:rPr>
              <a:t>A RETENIR</a:t>
            </a:r>
          </a:p>
          <a:p>
            <a:pPr marL="214313" indent="-214313">
              <a:buFont typeface="Wingdings" panose="05000000000000000000" pitchFamily="2" charset="2"/>
              <a:buChar char="Ø"/>
            </a:pPr>
            <a:r>
              <a:rPr lang="fr-FR" sz="1350" dirty="0">
                <a:solidFill>
                  <a:srgbClr val="FF0000"/>
                </a:solidFill>
              </a:rPr>
              <a:t>Intérêt limité pour le consommateur</a:t>
            </a:r>
          </a:p>
          <a:p>
            <a:pPr marL="214313" indent="-214313">
              <a:buFont typeface="Wingdings" panose="05000000000000000000" pitchFamily="2" charset="2"/>
              <a:buChar char="Ø"/>
            </a:pPr>
            <a:r>
              <a:rPr lang="fr-FR" sz="1350" dirty="0">
                <a:solidFill>
                  <a:srgbClr val="FF0000"/>
                </a:solidFill>
              </a:rPr>
              <a:t>Coût partiellement supporté par les usagers </a:t>
            </a:r>
          </a:p>
          <a:p>
            <a:pPr marL="214313" indent="-214313">
              <a:buFont typeface="Wingdings" panose="05000000000000000000" pitchFamily="2" charset="2"/>
              <a:buChar char="Ø"/>
            </a:pPr>
            <a:r>
              <a:rPr lang="fr-FR" sz="1350" dirty="0">
                <a:solidFill>
                  <a:srgbClr val="FF0000"/>
                </a:solidFill>
              </a:rPr>
              <a:t>Déchaînement injustifié de certaines associations (ondes)</a:t>
            </a:r>
          </a:p>
          <a:p>
            <a:pPr marL="214313" indent="-214313">
              <a:buFont typeface="Wingdings" panose="05000000000000000000" pitchFamily="2" charset="2"/>
              <a:buChar char="Ø"/>
            </a:pPr>
            <a:r>
              <a:rPr lang="fr-FR" sz="1350" dirty="0">
                <a:solidFill>
                  <a:srgbClr val="FF0000"/>
                </a:solidFill>
              </a:rPr>
              <a:t>Pas de refus possible du remplacement</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195" y="4283985"/>
            <a:ext cx="597995" cy="866659"/>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372" y="4166896"/>
            <a:ext cx="995390" cy="983747"/>
          </a:xfrm>
          <a:prstGeom prst="rect">
            <a:avLst/>
          </a:prstGeom>
        </p:spPr>
      </p:pic>
    </p:spTree>
    <p:extLst>
      <p:ext uri="{BB962C8B-B14F-4D97-AF65-F5344CB8AC3E}">
        <p14:creationId xmlns:p14="http://schemas.microsoft.com/office/powerpoint/2010/main" val="4028581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06" y="1152299"/>
            <a:ext cx="1786702" cy="634550"/>
          </a:xfrm>
          <a:prstGeom prst="rect">
            <a:avLst/>
          </a:prstGeom>
        </p:spPr>
      </p:pic>
      <p:sp>
        <p:nvSpPr>
          <p:cNvPr id="3" name="ZoneTexte 2"/>
          <p:cNvSpPr txBox="1"/>
          <p:nvPr/>
        </p:nvSpPr>
        <p:spPr>
          <a:xfrm>
            <a:off x="2400300" y="1350692"/>
            <a:ext cx="5620215" cy="461665"/>
          </a:xfrm>
          <a:prstGeom prst="rect">
            <a:avLst/>
          </a:prstGeom>
          <a:noFill/>
        </p:spPr>
        <p:txBody>
          <a:bodyPr wrap="square" rtlCol="0">
            <a:spAutoFit/>
          </a:bodyPr>
          <a:lstStyle/>
          <a:p>
            <a:r>
              <a:rPr lang="fr-FR" sz="2400" dirty="0"/>
              <a:t>Maîtriser sa consommation électrique</a:t>
            </a:r>
          </a:p>
        </p:txBody>
      </p:sp>
      <p:sp>
        <p:nvSpPr>
          <p:cNvPr id="5" name="ZoneTexte 4"/>
          <p:cNvSpPr txBox="1"/>
          <p:nvPr/>
        </p:nvSpPr>
        <p:spPr>
          <a:xfrm>
            <a:off x="755576" y="2314080"/>
            <a:ext cx="7725629" cy="369332"/>
          </a:xfrm>
          <a:prstGeom prst="rect">
            <a:avLst/>
          </a:prstGeom>
          <a:noFill/>
        </p:spPr>
        <p:txBody>
          <a:bodyPr wrap="square" rtlCol="0">
            <a:spAutoFit/>
          </a:bodyPr>
          <a:lstStyle/>
          <a:p>
            <a:r>
              <a:rPr lang="fr-FR" dirty="0"/>
              <a:t>Exemple de courbe de consommation par jour.</a:t>
            </a:r>
          </a:p>
        </p:txBody>
      </p:sp>
      <p:pic>
        <p:nvPicPr>
          <p:cNvPr id="6" name="Image 5">
            <a:extLst>
              <a:ext uri="{FF2B5EF4-FFF2-40B4-BE49-F238E27FC236}">
                <a16:creationId xmlns:a16="http://schemas.microsoft.com/office/drawing/2014/main" id="{4B021D38-E716-4198-887D-2D4C42579AA6}"/>
              </a:ext>
            </a:extLst>
          </p:cNvPr>
          <p:cNvPicPr>
            <a:picLocks noChangeAspect="1"/>
          </p:cNvPicPr>
          <p:nvPr/>
        </p:nvPicPr>
        <p:blipFill>
          <a:blip r:embed="rId4"/>
          <a:stretch>
            <a:fillRect/>
          </a:stretch>
        </p:blipFill>
        <p:spPr>
          <a:xfrm>
            <a:off x="971600" y="2708920"/>
            <a:ext cx="6743700" cy="3808128"/>
          </a:xfrm>
          <a:prstGeom prst="rect">
            <a:avLst/>
          </a:prstGeom>
        </p:spPr>
      </p:pic>
    </p:spTree>
    <p:extLst>
      <p:ext uri="{BB962C8B-B14F-4D97-AF65-F5344CB8AC3E}">
        <p14:creationId xmlns:p14="http://schemas.microsoft.com/office/powerpoint/2010/main" val="1138688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06" y="1152299"/>
            <a:ext cx="1786702" cy="634550"/>
          </a:xfrm>
          <a:prstGeom prst="rect">
            <a:avLst/>
          </a:prstGeom>
        </p:spPr>
      </p:pic>
      <p:sp>
        <p:nvSpPr>
          <p:cNvPr id="3" name="ZoneTexte 2"/>
          <p:cNvSpPr txBox="1"/>
          <p:nvPr/>
        </p:nvSpPr>
        <p:spPr>
          <a:xfrm>
            <a:off x="2400300" y="1350692"/>
            <a:ext cx="5620215" cy="461665"/>
          </a:xfrm>
          <a:prstGeom prst="rect">
            <a:avLst/>
          </a:prstGeom>
          <a:noFill/>
        </p:spPr>
        <p:txBody>
          <a:bodyPr wrap="square" rtlCol="0">
            <a:spAutoFit/>
          </a:bodyPr>
          <a:lstStyle/>
          <a:p>
            <a:r>
              <a:rPr lang="fr-FR" sz="2400" dirty="0"/>
              <a:t>Maîtriser sa consommation électrique</a:t>
            </a:r>
          </a:p>
        </p:txBody>
      </p:sp>
      <p:sp>
        <p:nvSpPr>
          <p:cNvPr id="5" name="ZoneTexte 4"/>
          <p:cNvSpPr txBox="1"/>
          <p:nvPr/>
        </p:nvSpPr>
        <p:spPr>
          <a:xfrm>
            <a:off x="772862" y="2195572"/>
            <a:ext cx="7509605" cy="646331"/>
          </a:xfrm>
          <a:prstGeom prst="rect">
            <a:avLst/>
          </a:prstGeom>
          <a:noFill/>
        </p:spPr>
        <p:txBody>
          <a:bodyPr wrap="square" rtlCol="0">
            <a:spAutoFit/>
          </a:bodyPr>
          <a:lstStyle/>
          <a:p>
            <a:r>
              <a:rPr lang="fr-FR" dirty="0"/>
              <a:t>Exemple de courbe de consommation par heure. </a:t>
            </a:r>
            <a:r>
              <a:rPr lang="fr-FR" dirty="0">
                <a:solidFill>
                  <a:srgbClr val="0070C0"/>
                </a:solidFill>
              </a:rPr>
              <a:t>www.enedis.fr/linky</a:t>
            </a:r>
          </a:p>
          <a:p>
            <a:endParaRPr lang="fr-FR" dirty="0"/>
          </a:p>
        </p:txBody>
      </p:sp>
      <p:pic>
        <p:nvPicPr>
          <p:cNvPr id="6" name="Image 5">
            <a:extLst>
              <a:ext uri="{FF2B5EF4-FFF2-40B4-BE49-F238E27FC236}">
                <a16:creationId xmlns:a16="http://schemas.microsoft.com/office/drawing/2014/main" id="{0E18E9CB-1C8E-4BC6-9E73-90FAFC093063}"/>
              </a:ext>
            </a:extLst>
          </p:cNvPr>
          <p:cNvPicPr>
            <a:picLocks noChangeAspect="1"/>
          </p:cNvPicPr>
          <p:nvPr/>
        </p:nvPicPr>
        <p:blipFill>
          <a:blip r:embed="rId4"/>
          <a:stretch>
            <a:fillRect/>
          </a:stretch>
        </p:blipFill>
        <p:spPr>
          <a:xfrm>
            <a:off x="1259632" y="2636912"/>
            <a:ext cx="6518779" cy="4070101"/>
          </a:xfrm>
          <a:prstGeom prst="rect">
            <a:avLst/>
          </a:prstGeom>
        </p:spPr>
      </p:pic>
    </p:spTree>
    <p:extLst>
      <p:ext uri="{BB962C8B-B14F-4D97-AF65-F5344CB8AC3E}">
        <p14:creationId xmlns:p14="http://schemas.microsoft.com/office/powerpoint/2010/main" val="3387094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668" y="1303212"/>
            <a:ext cx="894281" cy="883822"/>
          </a:xfrm>
          <a:prstGeom prst="rect">
            <a:avLst/>
          </a:prstGeom>
        </p:spPr>
      </p:pic>
      <p:sp>
        <p:nvSpPr>
          <p:cNvPr id="4" name="ZoneTexte 3"/>
          <p:cNvSpPr txBox="1"/>
          <p:nvPr/>
        </p:nvSpPr>
        <p:spPr>
          <a:xfrm>
            <a:off x="2195736" y="537080"/>
            <a:ext cx="5620215" cy="461665"/>
          </a:xfrm>
          <a:prstGeom prst="rect">
            <a:avLst/>
          </a:prstGeom>
          <a:noFill/>
        </p:spPr>
        <p:txBody>
          <a:bodyPr wrap="square" rtlCol="0">
            <a:spAutoFit/>
          </a:bodyPr>
          <a:lstStyle/>
          <a:p>
            <a:r>
              <a:rPr lang="fr-FR" sz="2400" dirty="0"/>
              <a:t>Maîtriser sa consommation de gaz</a:t>
            </a:r>
          </a:p>
        </p:txBody>
      </p:sp>
      <p:sp>
        <p:nvSpPr>
          <p:cNvPr id="5" name="ZoneTexte 4"/>
          <p:cNvSpPr txBox="1"/>
          <p:nvPr/>
        </p:nvSpPr>
        <p:spPr>
          <a:xfrm>
            <a:off x="6372200" y="4437112"/>
            <a:ext cx="2448272" cy="1200329"/>
          </a:xfrm>
          <a:prstGeom prst="rect">
            <a:avLst/>
          </a:prstGeom>
          <a:noFill/>
        </p:spPr>
        <p:txBody>
          <a:bodyPr wrap="square" rtlCol="0">
            <a:spAutoFit/>
          </a:bodyPr>
          <a:lstStyle/>
          <a:p>
            <a:r>
              <a:rPr lang="fr-FR" dirty="0"/>
              <a:t>Exemple de courbe de consommation par jour.  </a:t>
            </a:r>
            <a:r>
              <a:rPr lang="fr-FR" dirty="0">
                <a:solidFill>
                  <a:srgbClr val="0070C0"/>
                </a:solidFill>
              </a:rPr>
              <a:t>monespace.grdf.fr</a:t>
            </a:r>
          </a:p>
          <a:p>
            <a:r>
              <a:rPr lang="fr-FR" dirty="0"/>
              <a:t> </a:t>
            </a:r>
          </a:p>
        </p:txBody>
      </p:sp>
      <p:pic>
        <p:nvPicPr>
          <p:cNvPr id="2" name="Image 1">
            <a:extLst>
              <a:ext uri="{FF2B5EF4-FFF2-40B4-BE49-F238E27FC236}">
                <a16:creationId xmlns:a16="http://schemas.microsoft.com/office/drawing/2014/main" id="{4F51DFA9-B7EA-4F18-A4FD-6CE90AC3881C}"/>
              </a:ext>
            </a:extLst>
          </p:cNvPr>
          <p:cNvPicPr>
            <a:picLocks noChangeAspect="1"/>
          </p:cNvPicPr>
          <p:nvPr/>
        </p:nvPicPr>
        <p:blipFill>
          <a:blip r:embed="rId4"/>
          <a:stretch>
            <a:fillRect/>
          </a:stretch>
        </p:blipFill>
        <p:spPr>
          <a:xfrm>
            <a:off x="1835696" y="1307404"/>
            <a:ext cx="6775890" cy="2697660"/>
          </a:xfrm>
          <a:prstGeom prst="rect">
            <a:avLst/>
          </a:prstGeom>
        </p:spPr>
      </p:pic>
      <p:pic>
        <p:nvPicPr>
          <p:cNvPr id="8" name="Image 7">
            <a:extLst>
              <a:ext uri="{FF2B5EF4-FFF2-40B4-BE49-F238E27FC236}">
                <a16:creationId xmlns:a16="http://schemas.microsoft.com/office/drawing/2014/main" id="{7746D321-7E1F-4BB5-B60B-1DAF5C51A853}"/>
              </a:ext>
            </a:extLst>
          </p:cNvPr>
          <p:cNvPicPr>
            <a:picLocks noChangeAspect="1"/>
          </p:cNvPicPr>
          <p:nvPr/>
        </p:nvPicPr>
        <p:blipFill>
          <a:blip r:embed="rId5"/>
          <a:stretch>
            <a:fillRect/>
          </a:stretch>
        </p:blipFill>
        <p:spPr>
          <a:xfrm>
            <a:off x="1403648" y="4544555"/>
            <a:ext cx="4303688" cy="1707279"/>
          </a:xfrm>
          <a:prstGeom prst="rect">
            <a:avLst/>
          </a:prstGeom>
        </p:spPr>
      </p:pic>
    </p:spTree>
    <p:extLst>
      <p:ext uri="{BB962C8B-B14F-4D97-AF65-F5344CB8AC3E}">
        <p14:creationId xmlns:p14="http://schemas.microsoft.com/office/powerpoint/2010/main" val="1265097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F947FAB-050F-42C8-A838-B570E2DD24B1}"/>
              </a:ext>
            </a:extLst>
          </p:cNvPr>
          <p:cNvSpPr>
            <a:spLocks noGrp="1"/>
          </p:cNvSpPr>
          <p:nvPr>
            <p:ph type="sldNum" sz="quarter" idx="12"/>
          </p:nvPr>
        </p:nvSpPr>
        <p:spPr/>
        <p:txBody>
          <a:bodyPr/>
          <a:lstStyle/>
          <a:p>
            <a:r>
              <a:rPr lang="fr-FR"/>
              <a:t>1</a:t>
            </a:r>
            <a:endParaRPr lang="fr-FR" dirty="0"/>
          </a:p>
        </p:txBody>
      </p:sp>
      <p:sp>
        <p:nvSpPr>
          <p:cNvPr id="3" name="ZoneTexte 2">
            <a:extLst>
              <a:ext uri="{FF2B5EF4-FFF2-40B4-BE49-F238E27FC236}">
                <a16:creationId xmlns:a16="http://schemas.microsoft.com/office/drawing/2014/main" id="{4C87A412-6CE3-43F7-B428-1CB1D4B495C4}"/>
              </a:ext>
            </a:extLst>
          </p:cNvPr>
          <p:cNvSpPr txBox="1"/>
          <p:nvPr/>
        </p:nvSpPr>
        <p:spPr>
          <a:xfrm>
            <a:off x="2195736" y="537080"/>
            <a:ext cx="5620215" cy="461665"/>
          </a:xfrm>
          <a:prstGeom prst="rect">
            <a:avLst/>
          </a:prstGeom>
          <a:noFill/>
        </p:spPr>
        <p:txBody>
          <a:bodyPr wrap="square" rtlCol="0">
            <a:spAutoFit/>
          </a:bodyPr>
          <a:lstStyle/>
          <a:p>
            <a:r>
              <a:rPr lang="fr-FR" sz="2400" dirty="0"/>
              <a:t>Conclusions</a:t>
            </a:r>
          </a:p>
        </p:txBody>
      </p:sp>
      <p:sp>
        <p:nvSpPr>
          <p:cNvPr id="4" name="ZoneTexte 3">
            <a:extLst>
              <a:ext uri="{FF2B5EF4-FFF2-40B4-BE49-F238E27FC236}">
                <a16:creationId xmlns:a16="http://schemas.microsoft.com/office/drawing/2014/main" id="{45337AFA-5C3F-4C23-AD3C-B9AF40D9C816}"/>
              </a:ext>
            </a:extLst>
          </p:cNvPr>
          <p:cNvSpPr txBox="1"/>
          <p:nvPr/>
        </p:nvSpPr>
        <p:spPr>
          <a:xfrm>
            <a:off x="617632" y="1916832"/>
            <a:ext cx="5322520" cy="3970318"/>
          </a:xfrm>
          <a:prstGeom prst="rect">
            <a:avLst/>
          </a:prstGeom>
          <a:noFill/>
        </p:spPr>
        <p:txBody>
          <a:bodyPr wrap="square" rtlCol="0">
            <a:spAutoFit/>
          </a:bodyPr>
          <a:lstStyle/>
          <a:p>
            <a:pPr marL="342900" indent="-342900">
              <a:buFont typeface="+mj-lt"/>
              <a:buAutoNum type="arabicPeriod"/>
            </a:pPr>
            <a:r>
              <a:rPr lang="fr-FR" sz="2400" dirty="0"/>
              <a:t>Une économie de plus en plus dirigée</a:t>
            </a:r>
          </a:p>
          <a:p>
            <a:pPr lvl="1"/>
            <a:r>
              <a:rPr lang="fr-FR" sz="2000" dirty="0"/>
              <a:t>Moins de concurrence, abandon des achats groupés</a:t>
            </a:r>
          </a:p>
          <a:p>
            <a:pPr lvl="1"/>
            <a:r>
              <a:rPr lang="fr-FR" sz="2000" dirty="0"/>
              <a:t>Retour aux tarifs réglementés</a:t>
            </a:r>
          </a:p>
          <a:p>
            <a:pPr lvl="1"/>
            <a:r>
              <a:rPr lang="fr-FR" sz="2000" dirty="0"/>
              <a:t>Dépendance des mesures gouvernementales</a:t>
            </a:r>
            <a:endParaRPr lang="fr-FR" dirty="0"/>
          </a:p>
          <a:p>
            <a:pPr marL="342900" indent="-342900">
              <a:buFont typeface="+mj-lt"/>
              <a:buAutoNum type="arabicPeriod"/>
            </a:pPr>
            <a:endParaRPr lang="fr-FR" sz="2400" dirty="0"/>
          </a:p>
          <a:p>
            <a:pPr marL="342900" indent="-342900">
              <a:buFont typeface="+mj-lt"/>
              <a:buAutoNum type="arabicPeriod"/>
            </a:pPr>
            <a:r>
              <a:rPr lang="fr-FR" sz="2400" dirty="0"/>
              <a:t>Des prix de plus en plus variables</a:t>
            </a:r>
          </a:p>
          <a:p>
            <a:pPr lvl="1"/>
            <a:r>
              <a:rPr lang="fr-FR" sz="2000" dirty="0"/>
              <a:t>Maîtrise en temps réel de la consommation (Linky, Gaspar)</a:t>
            </a:r>
          </a:p>
          <a:p>
            <a:pPr lvl="1"/>
            <a:r>
              <a:rPr lang="fr-FR" sz="2000" dirty="0"/>
              <a:t>Incitation à consommer moins</a:t>
            </a:r>
          </a:p>
          <a:p>
            <a:pPr lvl="1"/>
            <a:r>
              <a:rPr lang="fr-FR" sz="2000" dirty="0"/>
              <a:t>Dépendance du climat à cause des énergies renouvelables</a:t>
            </a:r>
          </a:p>
        </p:txBody>
      </p:sp>
      <p:pic>
        <p:nvPicPr>
          <p:cNvPr id="5" name="Image 4">
            <a:extLst>
              <a:ext uri="{FF2B5EF4-FFF2-40B4-BE49-F238E27FC236}">
                <a16:creationId xmlns:a16="http://schemas.microsoft.com/office/drawing/2014/main" id="{C12D1396-CDFF-4D6B-8A1A-F8D04DC6745F}"/>
              </a:ext>
            </a:extLst>
          </p:cNvPr>
          <p:cNvPicPr>
            <a:picLocks noChangeAspect="1"/>
          </p:cNvPicPr>
          <p:nvPr/>
        </p:nvPicPr>
        <p:blipFill>
          <a:blip r:embed="rId2"/>
          <a:stretch>
            <a:fillRect/>
          </a:stretch>
        </p:blipFill>
        <p:spPr>
          <a:xfrm>
            <a:off x="6084168" y="2756436"/>
            <a:ext cx="2891789" cy="1922941"/>
          </a:xfrm>
          <a:prstGeom prst="rect">
            <a:avLst/>
          </a:prstGeom>
        </p:spPr>
      </p:pic>
    </p:spTree>
    <p:extLst>
      <p:ext uri="{BB962C8B-B14F-4D97-AF65-F5344CB8AC3E}">
        <p14:creationId xmlns:p14="http://schemas.microsoft.com/office/powerpoint/2010/main" val="2192669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r>
              <a:rPr lang="fr-FR"/>
              <a:t>1</a:t>
            </a:r>
            <a:endParaRPr lang="fr-FR" dirty="0"/>
          </a:p>
        </p:txBody>
      </p:sp>
      <p:sp>
        <p:nvSpPr>
          <p:cNvPr id="3" name="ZoneTexte 2"/>
          <p:cNvSpPr txBox="1"/>
          <p:nvPr/>
        </p:nvSpPr>
        <p:spPr>
          <a:xfrm>
            <a:off x="1619672" y="1556792"/>
            <a:ext cx="6048672" cy="1938992"/>
          </a:xfrm>
          <a:prstGeom prst="rect">
            <a:avLst/>
          </a:prstGeom>
          <a:noFill/>
        </p:spPr>
        <p:txBody>
          <a:bodyPr wrap="square" rtlCol="0">
            <a:spAutoFit/>
          </a:bodyPr>
          <a:lstStyle/>
          <a:p>
            <a:pPr algn="ctr"/>
            <a:r>
              <a:rPr lang="fr-FR" sz="4000" dirty="0">
                <a:solidFill>
                  <a:schemeClr val="tx2">
                    <a:lumMod val="60000"/>
                    <a:lumOff val="40000"/>
                  </a:schemeClr>
                </a:solidFill>
              </a:rPr>
              <a:t>Les </a:t>
            </a:r>
            <a:r>
              <a:rPr lang="fr-FR" sz="4000" dirty="0" err="1">
                <a:solidFill>
                  <a:schemeClr val="tx2">
                    <a:lumMod val="60000"/>
                    <a:lumOff val="40000"/>
                  </a:schemeClr>
                </a:solidFill>
              </a:rPr>
              <a:t>éco-gestes</a:t>
            </a:r>
            <a:r>
              <a:rPr lang="fr-FR" sz="4000" dirty="0">
                <a:solidFill>
                  <a:schemeClr val="tx2">
                    <a:lumMod val="60000"/>
                    <a:lumOff val="40000"/>
                  </a:schemeClr>
                </a:solidFill>
              </a:rPr>
              <a:t> : présentation de « Énergies Solidaires »</a:t>
            </a:r>
          </a:p>
        </p:txBody>
      </p:sp>
    </p:spTree>
    <p:extLst>
      <p:ext uri="{BB962C8B-B14F-4D97-AF65-F5344CB8AC3E}">
        <p14:creationId xmlns:p14="http://schemas.microsoft.com/office/powerpoint/2010/main" val="621395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708920"/>
            <a:ext cx="7772400" cy="14700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fr-FR" b="1" dirty="0"/>
              <a:t>FIN</a:t>
            </a:r>
          </a:p>
        </p:txBody>
      </p:sp>
      <p:sp>
        <p:nvSpPr>
          <p:cNvPr id="3" name="Espace réservé du numéro de diapositive 2"/>
          <p:cNvSpPr>
            <a:spLocks noGrp="1"/>
          </p:cNvSpPr>
          <p:nvPr>
            <p:ph type="sldNum" sz="quarter" idx="12"/>
          </p:nvPr>
        </p:nvSpPr>
        <p:spPr/>
        <p:txBody>
          <a:bodyPr/>
          <a:lstStyle/>
          <a:p>
            <a:fld id="{6D20780D-0CBD-4EA5-A05E-AB9F8FCA6D19}" type="slidenum">
              <a:rPr lang="fr-FR" smtClean="0"/>
              <a:pPr/>
              <a:t>46</a:t>
            </a:fld>
            <a:endParaRPr lang="fr-FR" dirty="0"/>
          </a:p>
        </p:txBody>
      </p:sp>
      <p:sp>
        <p:nvSpPr>
          <p:cNvPr id="5" name="Titre 1"/>
          <p:cNvSpPr txBox="1">
            <a:spLocks/>
          </p:cNvSpPr>
          <p:nvPr/>
        </p:nvSpPr>
        <p:spPr>
          <a:xfrm>
            <a:off x="755576" y="86767"/>
            <a:ext cx="3024336" cy="1470025"/>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800" b="1" dirty="0"/>
              <a:t>Union Fédérale des Consommateurs</a:t>
            </a:r>
          </a:p>
          <a:p>
            <a:r>
              <a:rPr lang="fr-FR" sz="1800" b="1" dirty="0"/>
              <a:t>Que Choisir</a:t>
            </a:r>
            <a:endParaRPr lang="fr-FR" sz="1800" dirty="0"/>
          </a:p>
          <a:p>
            <a:r>
              <a:rPr lang="fr-FR" sz="1800" dirty="0"/>
              <a:t>Association locale de la Région de Versailles</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720080" cy="78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7">
            <a:extLst>
              <a:ext uri="{FF2B5EF4-FFF2-40B4-BE49-F238E27FC236}">
                <a16:creationId xmlns:a16="http://schemas.microsoft.com/office/drawing/2014/main" id="{ED80887B-3AB2-4104-B6A2-B8036FAD55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8968" y="59443"/>
            <a:ext cx="2019456" cy="2070871"/>
          </a:xfrm>
          <a:prstGeom prst="rect">
            <a:avLst/>
          </a:prstGeom>
        </p:spPr>
      </p:pic>
    </p:spTree>
    <p:extLst>
      <p:ext uri="{BB962C8B-B14F-4D97-AF65-F5344CB8AC3E}">
        <p14:creationId xmlns:p14="http://schemas.microsoft.com/office/powerpoint/2010/main" val="14113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47857" y="1480520"/>
            <a:ext cx="4047893" cy="600164"/>
          </a:xfrm>
          <a:prstGeom prst="rect">
            <a:avLst/>
          </a:prstGeom>
          <a:noFill/>
        </p:spPr>
        <p:txBody>
          <a:bodyPr wrap="square" rtlCol="0">
            <a:spAutoFit/>
          </a:bodyPr>
          <a:lstStyle/>
          <a:p>
            <a:r>
              <a:rPr lang="fr-FR" sz="3300" dirty="0"/>
              <a:t>Aujourd’hui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802" y="2681693"/>
            <a:ext cx="2791743" cy="455175"/>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2636" y="4959352"/>
            <a:ext cx="1257692" cy="613255"/>
          </a:xfrm>
          <a:prstGeom prst="rect">
            <a:avLst/>
          </a:prstGeom>
        </p:spPr>
      </p:pic>
      <p:sp>
        <p:nvSpPr>
          <p:cNvPr id="15" name="ZoneTexte 14"/>
          <p:cNvSpPr txBox="1"/>
          <p:nvPr/>
        </p:nvSpPr>
        <p:spPr>
          <a:xfrm>
            <a:off x="4432609" y="4988981"/>
            <a:ext cx="4382429" cy="553998"/>
          </a:xfrm>
          <a:prstGeom prst="rect">
            <a:avLst/>
          </a:prstGeom>
          <a:noFill/>
        </p:spPr>
        <p:txBody>
          <a:bodyPr wrap="square" rtlCol="0">
            <a:spAutoFit/>
          </a:bodyPr>
          <a:lstStyle/>
          <a:p>
            <a:r>
              <a:rPr lang="fr-FR" sz="3000" dirty="0"/>
              <a:t>Essayons de comprendre …</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1670" y="1705796"/>
            <a:ext cx="1638527" cy="88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1"/>
          <p:cNvPicPr>
            <a:picLocks noChangeAspect="1"/>
          </p:cNvPicPr>
          <p:nvPr/>
        </p:nvPicPr>
        <p:blipFill>
          <a:blip r:embed="rId6"/>
          <a:stretch>
            <a:fillRect/>
          </a:stretch>
        </p:blipFill>
        <p:spPr>
          <a:xfrm>
            <a:off x="5170340" y="1284900"/>
            <a:ext cx="1368045" cy="1372605"/>
          </a:xfrm>
          <a:prstGeom prst="rect">
            <a:avLst/>
          </a:prstGeom>
        </p:spPr>
      </p:pic>
      <p:pic>
        <p:nvPicPr>
          <p:cNvPr id="3" name="Image 2"/>
          <p:cNvPicPr>
            <a:picLocks noChangeAspect="1"/>
          </p:cNvPicPr>
          <p:nvPr/>
        </p:nvPicPr>
        <p:blipFill>
          <a:blip r:embed="rId7"/>
          <a:stretch>
            <a:fillRect/>
          </a:stretch>
        </p:blipFill>
        <p:spPr>
          <a:xfrm>
            <a:off x="3779912" y="3267449"/>
            <a:ext cx="1763688" cy="921527"/>
          </a:xfrm>
          <a:prstGeom prst="rect">
            <a:avLst/>
          </a:prstGeom>
        </p:spPr>
      </p:pic>
      <p:pic>
        <p:nvPicPr>
          <p:cNvPr id="13" name="Image 12"/>
          <p:cNvPicPr>
            <a:picLocks noChangeAspect="1"/>
          </p:cNvPicPr>
          <p:nvPr/>
        </p:nvPicPr>
        <p:blipFill>
          <a:blip r:embed="rId8"/>
          <a:stretch>
            <a:fillRect/>
          </a:stretch>
        </p:blipFill>
        <p:spPr>
          <a:xfrm>
            <a:off x="7505473" y="3802816"/>
            <a:ext cx="1638527" cy="910293"/>
          </a:xfrm>
          <a:prstGeom prst="rect">
            <a:avLst/>
          </a:prstGeom>
        </p:spPr>
      </p:pic>
      <p:pic>
        <p:nvPicPr>
          <p:cNvPr id="5" name="Image 4">
            <a:extLst>
              <a:ext uri="{FF2B5EF4-FFF2-40B4-BE49-F238E27FC236}">
                <a16:creationId xmlns:a16="http://schemas.microsoft.com/office/drawing/2014/main" id="{1E5F8D91-0329-409D-9CDD-2DA438ABF0C4}"/>
              </a:ext>
            </a:extLst>
          </p:cNvPr>
          <p:cNvPicPr>
            <a:picLocks noChangeAspect="1"/>
          </p:cNvPicPr>
          <p:nvPr/>
        </p:nvPicPr>
        <p:blipFill>
          <a:blip r:embed="rId9"/>
          <a:stretch>
            <a:fillRect/>
          </a:stretch>
        </p:blipFill>
        <p:spPr>
          <a:xfrm>
            <a:off x="3486934" y="1909390"/>
            <a:ext cx="1147997" cy="558054"/>
          </a:xfrm>
          <a:prstGeom prst="rect">
            <a:avLst/>
          </a:prstGeom>
        </p:spPr>
      </p:pic>
      <p:pic>
        <p:nvPicPr>
          <p:cNvPr id="6" name="Image 5">
            <a:extLst>
              <a:ext uri="{FF2B5EF4-FFF2-40B4-BE49-F238E27FC236}">
                <a16:creationId xmlns:a16="http://schemas.microsoft.com/office/drawing/2014/main" id="{1AE41AD8-6FC9-474F-9706-4776C15568D1}"/>
              </a:ext>
            </a:extLst>
          </p:cNvPr>
          <p:cNvPicPr>
            <a:picLocks noChangeAspect="1"/>
          </p:cNvPicPr>
          <p:nvPr/>
        </p:nvPicPr>
        <p:blipFill>
          <a:blip r:embed="rId10"/>
          <a:stretch>
            <a:fillRect/>
          </a:stretch>
        </p:blipFill>
        <p:spPr>
          <a:xfrm>
            <a:off x="6425739" y="2953162"/>
            <a:ext cx="1460535" cy="553997"/>
          </a:xfrm>
          <a:prstGeom prst="rect">
            <a:avLst/>
          </a:prstGeom>
        </p:spPr>
      </p:pic>
      <p:pic>
        <p:nvPicPr>
          <p:cNvPr id="10" name="Image 9">
            <a:extLst>
              <a:ext uri="{FF2B5EF4-FFF2-40B4-BE49-F238E27FC236}">
                <a16:creationId xmlns:a16="http://schemas.microsoft.com/office/drawing/2014/main" id="{85394FDA-8144-4282-834B-0F83C3C0138F}"/>
              </a:ext>
            </a:extLst>
          </p:cNvPr>
          <p:cNvPicPr>
            <a:picLocks noChangeAspect="1"/>
          </p:cNvPicPr>
          <p:nvPr/>
        </p:nvPicPr>
        <p:blipFill>
          <a:blip r:embed="rId11"/>
          <a:stretch>
            <a:fillRect/>
          </a:stretch>
        </p:blipFill>
        <p:spPr>
          <a:xfrm>
            <a:off x="4127545" y="4417550"/>
            <a:ext cx="1180952" cy="342857"/>
          </a:xfrm>
          <a:prstGeom prst="rect">
            <a:avLst/>
          </a:prstGeom>
        </p:spPr>
      </p:pic>
      <p:pic>
        <p:nvPicPr>
          <p:cNvPr id="11" name="Image 10">
            <a:extLst>
              <a:ext uri="{FF2B5EF4-FFF2-40B4-BE49-F238E27FC236}">
                <a16:creationId xmlns:a16="http://schemas.microsoft.com/office/drawing/2014/main" id="{67354029-54BD-47DF-B18A-CB934CA64162}"/>
              </a:ext>
            </a:extLst>
          </p:cNvPr>
          <p:cNvPicPr>
            <a:picLocks noChangeAspect="1"/>
          </p:cNvPicPr>
          <p:nvPr/>
        </p:nvPicPr>
        <p:blipFill>
          <a:blip r:embed="rId12"/>
          <a:stretch>
            <a:fillRect/>
          </a:stretch>
        </p:blipFill>
        <p:spPr>
          <a:xfrm>
            <a:off x="4927544" y="2849935"/>
            <a:ext cx="1049821" cy="472419"/>
          </a:xfrm>
          <a:prstGeom prst="rect">
            <a:avLst/>
          </a:prstGeom>
        </p:spPr>
      </p:pic>
      <p:pic>
        <p:nvPicPr>
          <p:cNvPr id="14" name="Image 13">
            <a:extLst>
              <a:ext uri="{FF2B5EF4-FFF2-40B4-BE49-F238E27FC236}">
                <a16:creationId xmlns:a16="http://schemas.microsoft.com/office/drawing/2014/main" id="{0FAEA076-49B7-48C5-BB32-441DB4418CCE}"/>
              </a:ext>
            </a:extLst>
          </p:cNvPr>
          <p:cNvPicPr>
            <a:picLocks noChangeAspect="1"/>
          </p:cNvPicPr>
          <p:nvPr/>
        </p:nvPicPr>
        <p:blipFill>
          <a:blip r:embed="rId13"/>
          <a:stretch>
            <a:fillRect/>
          </a:stretch>
        </p:blipFill>
        <p:spPr>
          <a:xfrm>
            <a:off x="1979712" y="3330083"/>
            <a:ext cx="1383540" cy="700105"/>
          </a:xfrm>
          <a:prstGeom prst="rect">
            <a:avLst/>
          </a:prstGeom>
        </p:spPr>
      </p:pic>
      <p:pic>
        <p:nvPicPr>
          <p:cNvPr id="17" name="Image 16">
            <a:extLst>
              <a:ext uri="{FF2B5EF4-FFF2-40B4-BE49-F238E27FC236}">
                <a16:creationId xmlns:a16="http://schemas.microsoft.com/office/drawing/2014/main" id="{678A7E20-6D5E-4A7F-8D75-47F975E9CA3A}"/>
              </a:ext>
            </a:extLst>
          </p:cNvPr>
          <p:cNvPicPr>
            <a:picLocks noChangeAspect="1"/>
          </p:cNvPicPr>
          <p:nvPr/>
        </p:nvPicPr>
        <p:blipFill>
          <a:blip r:embed="rId14"/>
          <a:stretch>
            <a:fillRect/>
          </a:stretch>
        </p:blipFill>
        <p:spPr>
          <a:xfrm>
            <a:off x="6191202" y="3783274"/>
            <a:ext cx="1268548" cy="634275"/>
          </a:xfrm>
          <a:prstGeom prst="rect">
            <a:avLst/>
          </a:prstGeom>
        </p:spPr>
      </p:pic>
      <p:pic>
        <p:nvPicPr>
          <p:cNvPr id="18" name="Image 17">
            <a:extLst>
              <a:ext uri="{FF2B5EF4-FFF2-40B4-BE49-F238E27FC236}">
                <a16:creationId xmlns:a16="http://schemas.microsoft.com/office/drawing/2014/main" id="{5B4FDE4E-AD11-472B-BC63-DC8101D6D8F2}"/>
              </a:ext>
            </a:extLst>
          </p:cNvPr>
          <p:cNvPicPr>
            <a:picLocks noChangeAspect="1"/>
          </p:cNvPicPr>
          <p:nvPr/>
        </p:nvPicPr>
        <p:blipFill>
          <a:blip r:embed="rId15"/>
          <a:stretch>
            <a:fillRect/>
          </a:stretch>
        </p:blipFill>
        <p:spPr>
          <a:xfrm>
            <a:off x="847857" y="4011842"/>
            <a:ext cx="1532400" cy="546201"/>
          </a:xfrm>
          <a:prstGeom prst="rect">
            <a:avLst/>
          </a:prstGeom>
        </p:spPr>
      </p:pic>
      <p:pic>
        <p:nvPicPr>
          <p:cNvPr id="19" name="Image 18">
            <a:extLst>
              <a:ext uri="{FF2B5EF4-FFF2-40B4-BE49-F238E27FC236}">
                <a16:creationId xmlns:a16="http://schemas.microsoft.com/office/drawing/2014/main" id="{BF10D277-C31F-4CCD-947D-C43876E3E21C}"/>
              </a:ext>
            </a:extLst>
          </p:cNvPr>
          <p:cNvPicPr>
            <a:picLocks noChangeAspect="1"/>
          </p:cNvPicPr>
          <p:nvPr/>
        </p:nvPicPr>
        <p:blipFill>
          <a:blip r:embed="rId16"/>
          <a:stretch>
            <a:fillRect/>
          </a:stretch>
        </p:blipFill>
        <p:spPr>
          <a:xfrm>
            <a:off x="4222783" y="1167406"/>
            <a:ext cx="1085714" cy="371429"/>
          </a:xfrm>
          <a:prstGeom prst="rect">
            <a:avLst/>
          </a:prstGeom>
        </p:spPr>
      </p:pic>
    </p:spTree>
    <p:extLst>
      <p:ext uri="{BB962C8B-B14F-4D97-AF65-F5344CB8AC3E}">
        <p14:creationId xmlns:p14="http://schemas.microsoft.com/office/powerpoint/2010/main" val="227871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89309" y="2046945"/>
            <a:ext cx="7440710" cy="30589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Rectangle 14"/>
          <p:cNvSpPr/>
          <p:nvPr/>
        </p:nvSpPr>
        <p:spPr>
          <a:xfrm>
            <a:off x="805617" y="1885950"/>
            <a:ext cx="7440710" cy="3058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309" y="2187266"/>
            <a:ext cx="1045115" cy="783836"/>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359" y="2086845"/>
            <a:ext cx="1266378" cy="844252"/>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4768" y="1754574"/>
            <a:ext cx="924507" cy="616338"/>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8972" y="2086845"/>
            <a:ext cx="1317971" cy="844252"/>
          </a:xfrm>
          <a:prstGeom prst="rect">
            <a:avLst/>
          </a:prstGeom>
        </p:spPr>
      </p:pic>
      <p:sp>
        <p:nvSpPr>
          <p:cNvPr id="14" name="ZoneTexte 13"/>
          <p:cNvSpPr txBox="1"/>
          <p:nvPr/>
        </p:nvSpPr>
        <p:spPr>
          <a:xfrm>
            <a:off x="6654253" y="3788055"/>
            <a:ext cx="1484811" cy="461665"/>
          </a:xfrm>
          <a:prstGeom prst="rect">
            <a:avLst/>
          </a:prstGeom>
          <a:noFill/>
        </p:spPr>
        <p:txBody>
          <a:bodyPr wrap="square" rtlCol="0">
            <a:spAutoFit/>
          </a:bodyPr>
          <a:lstStyle/>
          <a:p>
            <a:pPr algn="ctr"/>
            <a:r>
              <a:rPr lang="fr-FR" sz="1200" b="1" dirty="0"/>
              <a:t>VENTE AUX CONSOMMATEURS</a:t>
            </a:r>
          </a:p>
        </p:txBody>
      </p:sp>
      <p:cxnSp>
        <p:nvCxnSpPr>
          <p:cNvPr id="19" name="Connecteur droit 18"/>
          <p:cNvCxnSpPr/>
          <p:nvPr/>
        </p:nvCxnSpPr>
        <p:spPr>
          <a:xfrm>
            <a:off x="2474854" y="2062744"/>
            <a:ext cx="716" cy="27922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Imag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800" y="3733132"/>
            <a:ext cx="479855" cy="481997"/>
          </a:xfrm>
          <a:prstGeom prst="rect">
            <a:avLst/>
          </a:prstGeom>
        </p:spPr>
      </p:pic>
      <p:cxnSp>
        <p:nvCxnSpPr>
          <p:cNvPr id="21" name="Connecteur droit 20"/>
          <p:cNvCxnSpPr/>
          <p:nvPr/>
        </p:nvCxnSpPr>
        <p:spPr>
          <a:xfrm>
            <a:off x="4461780" y="2062744"/>
            <a:ext cx="716" cy="27922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403597" y="2062744"/>
            <a:ext cx="716" cy="27922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889309" y="3151454"/>
            <a:ext cx="5633687" cy="549357"/>
            <a:chOff x="940419" y="3222703"/>
            <a:chExt cx="7779835" cy="858644"/>
          </a:xfrm>
        </p:grpSpPr>
        <p:sp>
          <p:nvSpPr>
            <p:cNvPr id="5" name="Flèche droite 4"/>
            <p:cNvSpPr/>
            <p:nvPr/>
          </p:nvSpPr>
          <p:spPr>
            <a:xfrm>
              <a:off x="940419" y="3222703"/>
              <a:ext cx="7779835" cy="858644"/>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 name="ZoneTexte 7"/>
            <p:cNvSpPr txBox="1"/>
            <p:nvPr/>
          </p:nvSpPr>
          <p:spPr>
            <a:xfrm>
              <a:off x="1341902" y="3482748"/>
              <a:ext cx="1427355" cy="396870"/>
            </a:xfrm>
            <a:prstGeom prst="rect">
              <a:avLst/>
            </a:prstGeom>
            <a:noFill/>
          </p:spPr>
          <p:txBody>
            <a:bodyPr wrap="square" rtlCol="0">
              <a:spAutoFit/>
            </a:bodyPr>
            <a:lstStyle/>
            <a:p>
              <a:pPr algn="ctr"/>
              <a:r>
                <a:rPr lang="fr-FR" sz="1050" b="1" dirty="0"/>
                <a:t>PRODUCTION</a:t>
              </a:r>
            </a:p>
          </p:txBody>
        </p:sp>
        <p:sp>
          <p:nvSpPr>
            <p:cNvPr id="9" name="ZoneTexte 8"/>
            <p:cNvSpPr txBox="1"/>
            <p:nvPr/>
          </p:nvSpPr>
          <p:spPr>
            <a:xfrm>
              <a:off x="3784111" y="3482190"/>
              <a:ext cx="1427355" cy="396870"/>
            </a:xfrm>
            <a:prstGeom prst="rect">
              <a:avLst/>
            </a:prstGeom>
            <a:noFill/>
          </p:spPr>
          <p:txBody>
            <a:bodyPr wrap="square" rtlCol="0">
              <a:spAutoFit/>
            </a:bodyPr>
            <a:lstStyle/>
            <a:p>
              <a:pPr algn="ctr"/>
              <a:r>
                <a:rPr lang="fr-FR" sz="1050" b="1" dirty="0"/>
                <a:t>TRANSPORT</a:t>
              </a:r>
            </a:p>
          </p:txBody>
        </p:sp>
        <p:sp>
          <p:nvSpPr>
            <p:cNvPr id="12" name="ZoneTexte 11"/>
            <p:cNvSpPr txBox="1"/>
            <p:nvPr/>
          </p:nvSpPr>
          <p:spPr>
            <a:xfrm>
              <a:off x="6501411" y="3471629"/>
              <a:ext cx="1427355" cy="396870"/>
            </a:xfrm>
            <a:prstGeom prst="rect">
              <a:avLst/>
            </a:prstGeom>
            <a:noFill/>
          </p:spPr>
          <p:txBody>
            <a:bodyPr wrap="square" rtlCol="0">
              <a:spAutoFit/>
            </a:bodyPr>
            <a:lstStyle/>
            <a:p>
              <a:pPr algn="ctr"/>
              <a:r>
                <a:rPr lang="fr-FR" sz="1050" b="1" dirty="0"/>
                <a:t>DISTRIBUTION</a:t>
              </a:r>
            </a:p>
          </p:txBody>
        </p:sp>
      </p:grpSp>
      <p:pic>
        <p:nvPicPr>
          <p:cNvPr id="24" name="Image 23"/>
          <p:cNvPicPr>
            <a:picLocks noChangeAspect="1"/>
          </p:cNvPicPr>
          <p:nvPr/>
        </p:nvPicPr>
        <p:blipFill>
          <a:blip r:embed="rId8"/>
          <a:stretch>
            <a:fillRect/>
          </a:stretch>
        </p:blipFill>
        <p:spPr>
          <a:xfrm>
            <a:off x="2821146" y="3843776"/>
            <a:ext cx="1126788" cy="611139"/>
          </a:xfrm>
          <a:prstGeom prst="rect">
            <a:avLst/>
          </a:prstGeom>
        </p:spPr>
      </p:pic>
      <p:pic>
        <p:nvPicPr>
          <p:cNvPr id="25" name="Imag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8063" y="3823873"/>
            <a:ext cx="1226846" cy="631061"/>
          </a:xfrm>
          <a:prstGeom prst="rect">
            <a:avLst/>
          </a:prstGeom>
        </p:spPr>
      </p:pic>
      <p:sp>
        <p:nvSpPr>
          <p:cNvPr id="30" name="Accolade ouvrante 29"/>
          <p:cNvSpPr/>
          <p:nvPr/>
        </p:nvSpPr>
        <p:spPr>
          <a:xfrm rot="16200000">
            <a:off x="4213566" y="1592638"/>
            <a:ext cx="496427" cy="6843172"/>
          </a:xfrm>
          <a:prstGeom prst="leftBrace">
            <a:avLst>
              <a:gd name="adj1" fmla="val 8333"/>
              <a:gd name="adj2" fmla="val 50244"/>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pic>
        <p:nvPicPr>
          <p:cNvPr id="31" name="Image 30"/>
          <p:cNvPicPr>
            <a:picLocks noChangeAspect="1"/>
          </p:cNvPicPr>
          <p:nvPr/>
        </p:nvPicPr>
        <p:blipFill>
          <a:blip r:embed="rId10"/>
          <a:stretch>
            <a:fillRect/>
          </a:stretch>
        </p:blipFill>
        <p:spPr>
          <a:xfrm>
            <a:off x="4135298" y="5145764"/>
            <a:ext cx="1519594" cy="740642"/>
          </a:xfrm>
          <a:prstGeom prst="rect">
            <a:avLst/>
          </a:prstGeom>
        </p:spPr>
      </p:pic>
      <p:sp>
        <p:nvSpPr>
          <p:cNvPr id="32" name="ZoneTexte 31"/>
          <p:cNvSpPr txBox="1"/>
          <p:nvPr/>
        </p:nvSpPr>
        <p:spPr>
          <a:xfrm>
            <a:off x="2474854" y="1265128"/>
            <a:ext cx="4382429" cy="553998"/>
          </a:xfrm>
          <a:prstGeom prst="rect">
            <a:avLst/>
          </a:prstGeom>
          <a:noFill/>
        </p:spPr>
        <p:txBody>
          <a:bodyPr wrap="square" rtlCol="0">
            <a:spAutoFit/>
          </a:bodyPr>
          <a:lstStyle/>
          <a:p>
            <a:r>
              <a:rPr lang="fr-FR" sz="3000" dirty="0"/>
              <a:t>Le marché de l’électricité</a:t>
            </a:r>
          </a:p>
        </p:txBody>
      </p:sp>
      <p:pic>
        <p:nvPicPr>
          <p:cNvPr id="33" name="Image 3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9919" y="3947589"/>
            <a:ext cx="400643" cy="580642"/>
          </a:xfrm>
          <a:prstGeom prst="rect">
            <a:avLst/>
          </a:prstGeom>
        </p:spPr>
      </p:pic>
      <p:pic>
        <p:nvPicPr>
          <p:cNvPr id="3" name="Imag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63688" y="4416173"/>
            <a:ext cx="630622" cy="420414"/>
          </a:xfrm>
          <a:prstGeom prst="rect">
            <a:avLst/>
          </a:prstGeom>
        </p:spPr>
      </p:pic>
      <p:pic>
        <p:nvPicPr>
          <p:cNvPr id="2" name="Imag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9371" y="4149345"/>
            <a:ext cx="514957" cy="320878"/>
          </a:xfrm>
          <a:prstGeom prst="rect">
            <a:avLst/>
          </a:prstGeom>
        </p:spPr>
      </p:pic>
      <p:pic>
        <p:nvPicPr>
          <p:cNvPr id="4" name="Image 3"/>
          <p:cNvPicPr>
            <a:picLocks noChangeAspect="1"/>
          </p:cNvPicPr>
          <p:nvPr/>
        </p:nvPicPr>
        <p:blipFill>
          <a:blip r:embed="rId14"/>
          <a:stretch>
            <a:fillRect/>
          </a:stretch>
        </p:blipFill>
        <p:spPr>
          <a:xfrm>
            <a:off x="6396663" y="2289266"/>
            <a:ext cx="1941720" cy="1268738"/>
          </a:xfrm>
          <a:prstGeom prst="rect">
            <a:avLst/>
          </a:prstGeom>
        </p:spPr>
      </p:pic>
      <p:pic>
        <p:nvPicPr>
          <p:cNvPr id="6" name="Image 5">
            <a:extLst>
              <a:ext uri="{FF2B5EF4-FFF2-40B4-BE49-F238E27FC236}">
                <a16:creationId xmlns:a16="http://schemas.microsoft.com/office/drawing/2014/main" id="{3EDD94C2-F4CB-4E01-A371-6701A04F199D}"/>
              </a:ext>
            </a:extLst>
          </p:cNvPr>
          <p:cNvPicPr>
            <a:picLocks noChangeAspect="1"/>
          </p:cNvPicPr>
          <p:nvPr/>
        </p:nvPicPr>
        <p:blipFill>
          <a:blip r:embed="rId15"/>
          <a:stretch>
            <a:fillRect/>
          </a:stretch>
        </p:blipFill>
        <p:spPr>
          <a:xfrm>
            <a:off x="7055090" y="2703013"/>
            <a:ext cx="871288" cy="536177"/>
          </a:xfrm>
          <a:prstGeom prst="rect">
            <a:avLst/>
          </a:prstGeom>
        </p:spPr>
      </p:pic>
    </p:spTree>
    <p:extLst>
      <p:ext uri="{BB962C8B-B14F-4D97-AF65-F5344CB8AC3E}">
        <p14:creationId xmlns:p14="http://schemas.microsoft.com/office/powerpoint/2010/main" val="143770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89309" y="2046945"/>
            <a:ext cx="7440710" cy="30589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5" name="Rectangle 14"/>
          <p:cNvSpPr/>
          <p:nvPr/>
        </p:nvSpPr>
        <p:spPr>
          <a:xfrm>
            <a:off x="805617" y="1885950"/>
            <a:ext cx="7440710" cy="3058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                 </a:t>
            </a:r>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972" y="2086845"/>
            <a:ext cx="1317971" cy="844252"/>
          </a:xfrm>
          <a:prstGeom prst="rect">
            <a:avLst/>
          </a:prstGeom>
        </p:spPr>
      </p:pic>
      <p:sp>
        <p:nvSpPr>
          <p:cNvPr id="14" name="ZoneTexte 13"/>
          <p:cNvSpPr txBox="1"/>
          <p:nvPr/>
        </p:nvSpPr>
        <p:spPr>
          <a:xfrm>
            <a:off x="6654253" y="3788055"/>
            <a:ext cx="1484811" cy="461665"/>
          </a:xfrm>
          <a:prstGeom prst="rect">
            <a:avLst/>
          </a:prstGeom>
          <a:noFill/>
        </p:spPr>
        <p:txBody>
          <a:bodyPr wrap="square" rtlCol="0">
            <a:spAutoFit/>
          </a:bodyPr>
          <a:lstStyle/>
          <a:p>
            <a:pPr algn="ctr"/>
            <a:r>
              <a:rPr lang="fr-FR" sz="1200" b="1" dirty="0"/>
              <a:t>VENTE AUX CONSOMMATEURS</a:t>
            </a:r>
          </a:p>
        </p:txBody>
      </p:sp>
      <p:cxnSp>
        <p:nvCxnSpPr>
          <p:cNvPr id="19" name="Connecteur droit 18"/>
          <p:cNvCxnSpPr/>
          <p:nvPr/>
        </p:nvCxnSpPr>
        <p:spPr>
          <a:xfrm>
            <a:off x="2474854" y="2062744"/>
            <a:ext cx="716" cy="27922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4461780" y="2062744"/>
            <a:ext cx="716" cy="27922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403597" y="2062744"/>
            <a:ext cx="716" cy="279221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e 22"/>
          <p:cNvGrpSpPr/>
          <p:nvPr/>
        </p:nvGrpSpPr>
        <p:grpSpPr>
          <a:xfrm>
            <a:off x="889309" y="3151454"/>
            <a:ext cx="5633687" cy="549357"/>
            <a:chOff x="940419" y="3222703"/>
            <a:chExt cx="7779835" cy="858644"/>
          </a:xfrm>
        </p:grpSpPr>
        <p:sp>
          <p:nvSpPr>
            <p:cNvPr id="5" name="Flèche droite 4"/>
            <p:cNvSpPr/>
            <p:nvPr/>
          </p:nvSpPr>
          <p:spPr>
            <a:xfrm>
              <a:off x="940419" y="3222703"/>
              <a:ext cx="7779835" cy="858644"/>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8" name="ZoneTexte 7"/>
            <p:cNvSpPr txBox="1"/>
            <p:nvPr/>
          </p:nvSpPr>
          <p:spPr>
            <a:xfrm>
              <a:off x="1341902" y="3482748"/>
              <a:ext cx="1427355" cy="396870"/>
            </a:xfrm>
            <a:prstGeom prst="rect">
              <a:avLst/>
            </a:prstGeom>
            <a:noFill/>
          </p:spPr>
          <p:txBody>
            <a:bodyPr wrap="square" rtlCol="0">
              <a:spAutoFit/>
            </a:bodyPr>
            <a:lstStyle/>
            <a:p>
              <a:pPr algn="ctr"/>
              <a:r>
                <a:rPr lang="fr-FR" sz="1050" b="1" dirty="0"/>
                <a:t>STOCKAGE</a:t>
              </a:r>
            </a:p>
          </p:txBody>
        </p:sp>
        <p:sp>
          <p:nvSpPr>
            <p:cNvPr id="9" name="ZoneTexte 8"/>
            <p:cNvSpPr txBox="1"/>
            <p:nvPr/>
          </p:nvSpPr>
          <p:spPr>
            <a:xfrm>
              <a:off x="3784111" y="3482190"/>
              <a:ext cx="1427355" cy="396870"/>
            </a:xfrm>
            <a:prstGeom prst="rect">
              <a:avLst/>
            </a:prstGeom>
            <a:noFill/>
          </p:spPr>
          <p:txBody>
            <a:bodyPr wrap="square" rtlCol="0">
              <a:spAutoFit/>
            </a:bodyPr>
            <a:lstStyle/>
            <a:p>
              <a:pPr algn="ctr"/>
              <a:r>
                <a:rPr lang="fr-FR" sz="1050" b="1" dirty="0"/>
                <a:t>TRANSPORT</a:t>
              </a:r>
            </a:p>
          </p:txBody>
        </p:sp>
        <p:sp>
          <p:nvSpPr>
            <p:cNvPr id="12" name="ZoneTexte 11"/>
            <p:cNvSpPr txBox="1"/>
            <p:nvPr/>
          </p:nvSpPr>
          <p:spPr>
            <a:xfrm>
              <a:off x="6501411" y="3471629"/>
              <a:ext cx="1427355" cy="396870"/>
            </a:xfrm>
            <a:prstGeom prst="rect">
              <a:avLst/>
            </a:prstGeom>
            <a:noFill/>
          </p:spPr>
          <p:txBody>
            <a:bodyPr wrap="square" rtlCol="0">
              <a:spAutoFit/>
            </a:bodyPr>
            <a:lstStyle/>
            <a:p>
              <a:pPr algn="ctr"/>
              <a:r>
                <a:rPr lang="fr-FR" sz="1050" b="1" dirty="0"/>
                <a:t>DISTRIBUTION</a:t>
              </a:r>
            </a:p>
          </p:txBody>
        </p:sp>
      </p:grpSp>
      <p:sp>
        <p:nvSpPr>
          <p:cNvPr id="30" name="Accolade ouvrante 29"/>
          <p:cNvSpPr/>
          <p:nvPr/>
        </p:nvSpPr>
        <p:spPr>
          <a:xfrm rot="16200000">
            <a:off x="4213566" y="1592638"/>
            <a:ext cx="496427" cy="6843172"/>
          </a:xfrm>
          <a:prstGeom prst="leftBrace">
            <a:avLst>
              <a:gd name="adj1" fmla="val 8333"/>
              <a:gd name="adj2" fmla="val 50244"/>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350"/>
          </a:p>
        </p:txBody>
      </p:sp>
      <p:pic>
        <p:nvPicPr>
          <p:cNvPr id="31" name="Image 30"/>
          <p:cNvPicPr>
            <a:picLocks noChangeAspect="1"/>
          </p:cNvPicPr>
          <p:nvPr/>
        </p:nvPicPr>
        <p:blipFill>
          <a:blip r:embed="rId4"/>
          <a:stretch>
            <a:fillRect/>
          </a:stretch>
        </p:blipFill>
        <p:spPr>
          <a:xfrm>
            <a:off x="4176534" y="5157192"/>
            <a:ext cx="1619602" cy="789386"/>
          </a:xfrm>
          <a:prstGeom prst="rect">
            <a:avLst/>
          </a:prstGeom>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129" y="2370912"/>
            <a:ext cx="2108424" cy="582930"/>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419" y="2183086"/>
            <a:ext cx="1200150" cy="871538"/>
          </a:xfrm>
          <a:prstGeom prst="rect">
            <a:avLst/>
          </a:prstGeom>
        </p:spPr>
      </p:pic>
      <p:pic>
        <p:nvPicPr>
          <p:cNvPr id="4" name="Imag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381" y="3722159"/>
            <a:ext cx="1388609" cy="547800"/>
          </a:xfrm>
          <a:prstGeom prst="rect">
            <a:avLst/>
          </a:prstGeom>
        </p:spPr>
      </p:pic>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3347" y="4321708"/>
            <a:ext cx="1383014" cy="553205"/>
          </a:xfrm>
          <a:prstGeom prst="rect">
            <a:avLst/>
          </a:prstGeom>
        </p:spPr>
      </p:pic>
      <p:pic>
        <p:nvPicPr>
          <p:cNvPr id="18" name="Imag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2615" y="3797642"/>
            <a:ext cx="1140861" cy="669721"/>
          </a:xfrm>
          <a:prstGeom prst="rect">
            <a:avLst/>
          </a:prstGeom>
        </p:spPr>
      </p:pic>
      <p:sp>
        <p:nvSpPr>
          <p:cNvPr id="28" name="ZoneTexte 27"/>
          <p:cNvSpPr txBox="1"/>
          <p:nvPr/>
        </p:nvSpPr>
        <p:spPr>
          <a:xfrm>
            <a:off x="2474854" y="1265128"/>
            <a:ext cx="4382429" cy="553998"/>
          </a:xfrm>
          <a:prstGeom prst="rect">
            <a:avLst/>
          </a:prstGeom>
          <a:noFill/>
        </p:spPr>
        <p:txBody>
          <a:bodyPr wrap="square" rtlCol="0">
            <a:spAutoFit/>
          </a:bodyPr>
          <a:lstStyle/>
          <a:p>
            <a:r>
              <a:rPr lang="fr-FR" sz="3000" dirty="0"/>
              <a:t>Le marché du gaz</a:t>
            </a:r>
          </a:p>
        </p:txBody>
      </p:sp>
      <p:pic>
        <p:nvPicPr>
          <p:cNvPr id="26" name="Imag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45460" y="4145114"/>
            <a:ext cx="540548" cy="534226"/>
          </a:xfrm>
          <a:prstGeom prst="rect">
            <a:avLst/>
          </a:prstGeom>
        </p:spPr>
      </p:pic>
      <p:pic>
        <p:nvPicPr>
          <p:cNvPr id="24" name="Image 23"/>
          <p:cNvPicPr>
            <a:picLocks noChangeAspect="1"/>
          </p:cNvPicPr>
          <p:nvPr/>
        </p:nvPicPr>
        <p:blipFill>
          <a:blip r:embed="rId11"/>
          <a:stretch>
            <a:fillRect/>
          </a:stretch>
        </p:blipFill>
        <p:spPr>
          <a:xfrm>
            <a:off x="6478977" y="2559436"/>
            <a:ext cx="1631809" cy="1066239"/>
          </a:xfrm>
          <a:prstGeom prst="rect">
            <a:avLst/>
          </a:prstGeom>
        </p:spPr>
      </p:pic>
      <p:pic>
        <p:nvPicPr>
          <p:cNvPr id="7" name="Image 6">
            <a:extLst>
              <a:ext uri="{FF2B5EF4-FFF2-40B4-BE49-F238E27FC236}">
                <a16:creationId xmlns:a16="http://schemas.microsoft.com/office/drawing/2014/main" id="{540D7248-9B70-49CC-9CE1-FC7E65819705}"/>
              </a:ext>
            </a:extLst>
          </p:cNvPr>
          <p:cNvPicPr>
            <a:picLocks noChangeAspect="1"/>
          </p:cNvPicPr>
          <p:nvPr/>
        </p:nvPicPr>
        <p:blipFill>
          <a:blip r:embed="rId12"/>
          <a:stretch>
            <a:fillRect/>
          </a:stretch>
        </p:blipFill>
        <p:spPr>
          <a:xfrm>
            <a:off x="7092280" y="2957474"/>
            <a:ext cx="618045" cy="380335"/>
          </a:xfrm>
          <a:prstGeom prst="rect">
            <a:avLst/>
          </a:prstGeom>
        </p:spPr>
      </p:pic>
      <p:pic>
        <p:nvPicPr>
          <p:cNvPr id="11" name="Image 10">
            <a:extLst>
              <a:ext uri="{FF2B5EF4-FFF2-40B4-BE49-F238E27FC236}">
                <a16:creationId xmlns:a16="http://schemas.microsoft.com/office/drawing/2014/main" id="{A2C68024-A588-44C8-8E05-965B7D3D55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5410" y="3468011"/>
            <a:ext cx="1014005" cy="1014005"/>
          </a:xfrm>
          <a:prstGeom prst="rect">
            <a:avLst/>
          </a:prstGeom>
        </p:spPr>
      </p:pic>
    </p:spTree>
    <p:extLst>
      <p:ext uri="{BB962C8B-B14F-4D97-AF65-F5344CB8AC3E}">
        <p14:creationId xmlns:p14="http://schemas.microsoft.com/office/powerpoint/2010/main" val="338882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28B67D1-B48C-4EB1-914D-5B88C022D15A}"/>
              </a:ext>
            </a:extLst>
          </p:cNvPr>
          <p:cNvSpPr>
            <a:spLocks noGrp="1"/>
          </p:cNvSpPr>
          <p:nvPr>
            <p:ph type="sldNum" sz="quarter" idx="12"/>
          </p:nvPr>
        </p:nvSpPr>
        <p:spPr/>
        <p:txBody>
          <a:bodyPr/>
          <a:lstStyle/>
          <a:p>
            <a:fld id="{6D20780D-0CBD-4EA5-A05E-AB9F8FCA6D19}" type="slidenum">
              <a:rPr lang="fr-FR" smtClean="0"/>
              <a:t>8</a:t>
            </a:fld>
            <a:endParaRPr lang="fr-FR"/>
          </a:p>
        </p:txBody>
      </p:sp>
      <p:sp>
        <p:nvSpPr>
          <p:cNvPr id="5" name="Titre 1">
            <a:extLst>
              <a:ext uri="{FF2B5EF4-FFF2-40B4-BE49-F238E27FC236}">
                <a16:creationId xmlns:a16="http://schemas.microsoft.com/office/drawing/2014/main" id="{B3A09328-CAF6-4D23-BF64-3371DEA2A222}"/>
              </a:ext>
            </a:extLst>
          </p:cNvPr>
          <p:cNvSpPr txBox="1">
            <a:spLocks/>
          </p:cNvSpPr>
          <p:nvPr/>
        </p:nvSpPr>
        <p:spPr>
          <a:xfrm>
            <a:off x="539552" y="2132856"/>
            <a:ext cx="7772400" cy="147002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LES TARIFS</a:t>
            </a:r>
          </a:p>
        </p:txBody>
      </p:sp>
    </p:spTree>
    <p:extLst>
      <p:ext uri="{BB962C8B-B14F-4D97-AF65-F5344CB8AC3E}">
        <p14:creationId xmlns:p14="http://schemas.microsoft.com/office/powerpoint/2010/main" val="172406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D20780D-0CBD-4EA5-A05E-AB9F8FCA6D19}" type="slidenum">
              <a:rPr lang="fr-FR" smtClean="0"/>
              <a:pPr/>
              <a:t>9</a:t>
            </a:fld>
            <a:endParaRPr lang="fr-FR" dirty="0"/>
          </a:p>
        </p:txBody>
      </p:sp>
      <p:sp>
        <p:nvSpPr>
          <p:cNvPr id="5" name="Rectangle 4"/>
          <p:cNvSpPr/>
          <p:nvPr/>
        </p:nvSpPr>
        <p:spPr>
          <a:xfrm>
            <a:off x="827584" y="1484784"/>
            <a:ext cx="7704856" cy="3391441"/>
          </a:xfrm>
          <a:prstGeom prst="rect">
            <a:avLst/>
          </a:prstGeom>
        </p:spPr>
        <p:txBody>
          <a:bodyPr wrap="square">
            <a:spAutoFit/>
          </a:bodyPr>
          <a:lstStyle/>
          <a:p>
            <a:pPr>
              <a:lnSpc>
                <a:spcPct val="115000"/>
              </a:lnSpc>
              <a:spcAft>
                <a:spcPts val="1000"/>
              </a:spcAft>
            </a:pPr>
            <a:r>
              <a:rPr lang="fr-FR" dirty="0">
                <a:latin typeface="Calibri" panose="020F0502020204030204" pitchFamily="34" charset="0"/>
                <a:ea typeface="Calibri" panose="020F0502020204030204" pitchFamily="34" charset="0"/>
                <a:cs typeface="Times New Roman" panose="02020603050405020304" pitchFamily="18" charset="0"/>
              </a:rPr>
              <a:t>Les tarifs réglementés sont fixés par l’État.</a:t>
            </a:r>
          </a:p>
          <a:p>
            <a:pPr>
              <a:lnSpc>
                <a:spcPct val="115000"/>
              </a:lnSpc>
              <a:spcAft>
                <a:spcPts val="10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dirty="0">
                <a:latin typeface="Calibri" panose="020F0502020204030204" pitchFamily="34" charset="0"/>
                <a:ea typeface="Calibri" panose="020F0502020204030204" pitchFamily="34" charset="0"/>
                <a:cs typeface="Times New Roman" panose="02020603050405020304" pitchFamily="18" charset="0"/>
              </a:rPr>
              <a:t>Seuls deux fournisseurs peuvent proposer des tarifs réglementés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b="1" dirty="0">
                <a:latin typeface="Calibri" panose="020F0502020204030204" pitchFamily="34" charset="0"/>
                <a:ea typeface="Calibri" panose="020F0502020204030204" pitchFamily="34" charset="0"/>
                <a:cs typeface="Times New Roman" panose="02020603050405020304" pitchFamily="18" charset="0"/>
              </a:rPr>
              <a:t>EDF</a:t>
            </a:r>
            <a:r>
              <a:rPr lang="fr-FR" dirty="0">
                <a:latin typeface="Calibri" panose="020F0502020204030204" pitchFamily="34" charset="0"/>
                <a:ea typeface="Calibri" panose="020F0502020204030204" pitchFamily="34" charset="0"/>
                <a:cs typeface="Times New Roman" panose="02020603050405020304" pitchFamily="18" charset="0"/>
              </a:rPr>
              <a:t> pour l’électricité </a:t>
            </a:r>
          </a:p>
          <a:p>
            <a:pPr marL="285750" indent="-285750">
              <a:lnSpc>
                <a:spcPct val="115000"/>
              </a:lnSpc>
              <a:spcAft>
                <a:spcPts val="1000"/>
              </a:spcAft>
              <a:buFont typeface="Arial" panose="020B0604020202020204" pitchFamily="34" charset="0"/>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fr-FR" b="1" dirty="0">
                <a:latin typeface="Calibri" panose="020F0502020204030204" pitchFamily="34" charset="0"/>
                <a:ea typeface="Calibri" panose="020F0502020204030204" pitchFamily="34" charset="0"/>
                <a:cs typeface="Times New Roman" panose="02020603050405020304" pitchFamily="18" charset="0"/>
              </a:rPr>
              <a:t>ENGIE - GAZ TARIF REGLEMENTÉ </a:t>
            </a:r>
            <a:r>
              <a:rPr lang="fr-FR" dirty="0">
                <a:latin typeface="Calibri" panose="020F0502020204030204" pitchFamily="34" charset="0"/>
                <a:ea typeface="Calibri" panose="020F0502020204030204" pitchFamily="34" charset="0"/>
                <a:cs typeface="Times New Roman" panose="02020603050405020304" pitchFamily="18" charset="0"/>
              </a:rPr>
              <a:t>pour le gaz naturel, </a:t>
            </a:r>
            <a:br>
              <a:rPr lang="fr-FR" dirty="0">
                <a:latin typeface="Calibri" panose="020F0502020204030204" pitchFamily="34" charset="0"/>
                <a:ea typeface="Calibri" panose="020F0502020204030204" pitchFamily="34" charset="0"/>
                <a:cs typeface="Times New Roman" panose="02020603050405020304" pitchFamily="18" charset="0"/>
              </a:rPr>
            </a:br>
            <a:r>
              <a:rPr lang="fr-FR" dirty="0">
                <a:latin typeface="Calibri" panose="020F0502020204030204" pitchFamily="34" charset="0"/>
                <a:ea typeface="Calibri" panose="020F0502020204030204" pitchFamily="34" charset="0"/>
                <a:cs typeface="Times New Roman" panose="02020603050405020304" pitchFamily="18" charset="0"/>
              </a:rPr>
              <a:t>jusqu’au 30 juin 2023.</a:t>
            </a:r>
          </a:p>
          <a:p>
            <a:pPr>
              <a:lnSpc>
                <a:spcPct val="115000"/>
              </a:lnSpc>
              <a:spcAft>
                <a:spcPts val="1000"/>
              </a:spcAft>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p:cNvSpPr txBox="1"/>
          <p:nvPr/>
        </p:nvSpPr>
        <p:spPr>
          <a:xfrm>
            <a:off x="2452793" y="836712"/>
            <a:ext cx="4382429" cy="553998"/>
          </a:xfrm>
          <a:prstGeom prst="rect">
            <a:avLst/>
          </a:prstGeom>
          <a:noFill/>
        </p:spPr>
        <p:txBody>
          <a:bodyPr wrap="square" rtlCol="0">
            <a:spAutoFit/>
          </a:bodyPr>
          <a:lstStyle/>
          <a:p>
            <a:r>
              <a:rPr lang="fr-FR" sz="3000" dirty="0"/>
              <a:t>Les tarifs réglementés</a:t>
            </a:r>
          </a:p>
        </p:txBody>
      </p:sp>
      <p:pic>
        <p:nvPicPr>
          <p:cNvPr id="2" name="Image 1"/>
          <p:cNvPicPr>
            <a:picLocks noChangeAspect="1"/>
          </p:cNvPicPr>
          <p:nvPr/>
        </p:nvPicPr>
        <p:blipFill>
          <a:blip r:embed="rId2"/>
          <a:stretch>
            <a:fillRect/>
          </a:stretch>
        </p:blipFill>
        <p:spPr>
          <a:xfrm>
            <a:off x="6732240" y="3579567"/>
            <a:ext cx="864096" cy="1079047"/>
          </a:xfrm>
          <a:prstGeom prst="rect">
            <a:avLst/>
          </a:prstGeom>
        </p:spPr>
      </p:pic>
      <p:pic>
        <p:nvPicPr>
          <p:cNvPr id="3" name="Image 2"/>
          <p:cNvPicPr>
            <a:picLocks noChangeAspect="1"/>
          </p:cNvPicPr>
          <p:nvPr/>
        </p:nvPicPr>
        <p:blipFill>
          <a:blip r:embed="rId3"/>
          <a:stretch>
            <a:fillRect/>
          </a:stretch>
        </p:blipFill>
        <p:spPr>
          <a:xfrm>
            <a:off x="3606434" y="2780928"/>
            <a:ext cx="972430" cy="976551"/>
          </a:xfrm>
          <a:prstGeom prst="rect">
            <a:avLst/>
          </a:prstGeom>
        </p:spPr>
      </p:pic>
    </p:spTree>
    <p:extLst>
      <p:ext uri="{BB962C8B-B14F-4D97-AF65-F5344CB8AC3E}">
        <p14:creationId xmlns:p14="http://schemas.microsoft.com/office/powerpoint/2010/main" val="2003465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9298</TotalTime>
  <Words>3977</Words>
  <Application>Microsoft Office PowerPoint</Application>
  <PresentationFormat>Affichage à l'écran (4:3)</PresentationFormat>
  <Paragraphs>458</Paragraphs>
  <Slides>46</Slides>
  <Notes>27</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46</vt:i4>
      </vt:variant>
    </vt:vector>
  </HeadingPairs>
  <TitlesOfParts>
    <vt:vector size="52" baseType="lpstr">
      <vt:lpstr>Arial</vt:lpstr>
      <vt:lpstr>Calibri</vt:lpstr>
      <vt:lpstr>Times New Roman</vt:lpstr>
      <vt:lpstr>Wingdings</vt:lpstr>
      <vt:lpstr>Thème Office</vt:lpstr>
      <vt:lpstr>Feuille de calcul Microsoft Excel</vt:lpstr>
      <vt:lpstr>Gaz et électricité Maîtriser son énergie, réduire ses factures</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Choisir son fournisseur d’électricité</vt:lpstr>
      <vt:lpstr>Choisir son contrat d’électricité</vt:lpstr>
      <vt:lpstr>Choisir son contrat d’électricité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COMPRENDRE SA FACTURE DE GAZ</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Jean-Jacques</dc:creator>
  <cp:lastModifiedBy>Guy Rossignol</cp:lastModifiedBy>
  <cp:revision>438</cp:revision>
  <cp:lastPrinted>2022-03-21T19:43:43Z</cp:lastPrinted>
  <dcterms:created xsi:type="dcterms:W3CDTF">2015-02-24T12:38:10Z</dcterms:created>
  <dcterms:modified xsi:type="dcterms:W3CDTF">2023-04-17T15:50:43Z</dcterms:modified>
</cp:coreProperties>
</file>